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1"/>
  </p:notesMasterIdLst>
  <p:sldIdLst>
    <p:sldId id="36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43" r:id="rId11"/>
    <p:sldId id="385" r:id="rId12"/>
    <p:sldId id="384" r:id="rId13"/>
    <p:sldId id="337" r:id="rId14"/>
    <p:sldId id="386" r:id="rId15"/>
    <p:sldId id="344" r:id="rId16"/>
    <p:sldId id="345" r:id="rId17"/>
    <p:sldId id="346" r:id="rId18"/>
    <p:sldId id="387" r:id="rId19"/>
    <p:sldId id="338" r:id="rId20"/>
    <p:sldId id="372" r:id="rId21"/>
    <p:sldId id="373" r:id="rId22"/>
    <p:sldId id="375" r:id="rId23"/>
    <p:sldId id="376" r:id="rId24"/>
    <p:sldId id="381" r:id="rId25"/>
    <p:sldId id="382" r:id="rId26"/>
    <p:sldId id="383" r:id="rId27"/>
    <p:sldId id="377" r:id="rId28"/>
    <p:sldId id="380" r:id="rId29"/>
    <p:sldId id="3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33CC"/>
    <a:srgbClr val="6600CC"/>
    <a:srgbClr val="FF9900"/>
    <a:srgbClr val="33CC33"/>
    <a:srgbClr val="00FF00"/>
    <a:srgbClr val="66FF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9" autoAdjust="0"/>
    <p:restoredTop sz="88180" autoAdjust="0"/>
  </p:normalViewPr>
  <p:slideViewPr>
    <p:cSldViewPr>
      <p:cViewPr varScale="1">
        <p:scale>
          <a:sx n="152" d="100"/>
          <a:sy n="152" d="100"/>
        </p:scale>
        <p:origin x="1896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F4999-9712-409C-984F-A76BB9C0ED80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268D9-DC14-425C-92FC-9E2F01515A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7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4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350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err="1" smtClean="0"/>
              <a:t>vypad</a:t>
            </a:r>
            <a:r>
              <a:rPr lang="cs-CZ" i="1" dirty="0" smtClean="0"/>
              <a:t>á</a:t>
            </a:r>
            <a:r>
              <a:rPr lang="en-US" i="1" dirty="0" smtClean="0"/>
              <a:t> to </a:t>
            </a:r>
            <a:r>
              <a:rPr lang="en-US" i="1" dirty="0" err="1" smtClean="0"/>
              <a:t>stejn</a:t>
            </a:r>
            <a:r>
              <a:rPr lang="cs-CZ" i="1" dirty="0" smtClean="0"/>
              <a:t>ě</a:t>
            </a:r>
            <a:r>
              <a:rPr lang="en-US" i="1" dirty="0" smtClean="0"/>
              <a:t>, ale d</a:t>
            </a:r>
            <a:r>
              <a:rPr lang="cs-CZ" i="1" dirty="0" smtClean="0"/>
              <a:t>ě</a:t>
            </a:r>
            <a:r>
              <a:rPr lang="en-US" i="1" dirty="0" smtClean="0"/>
              <a:t>l</a:t>
            </a:r>
            <a:r>
              <a:rPr lang="cs-CZ" i="1" dirty="0" smtClean="0"/>
              <a:t>á</a:t>
            </a:r>
            <a:r>
              <a:rPr lang="en-US" i="1" dirty="0" smtClean="0"/>
              <a:t> to </a:t>
            </a:r>
            <a:r>
              <a:rPr lang="cs-CZ" i="1" dirty="0" smtClean="0"/>
              <a:t>úplně </a:t>
            </a:r>
            <a:r>
              <a:rPr lang="en-US" i="1" dirty="0" smtClean="0"/>
              <a:t>n</a:t>
            </a:r>
            <a:r>
              <a:rPr lang="cs-CZ" i="1" dirty="0" smtClean="0"/>
              <a:t>ě</a:t>
            </a:r>
            <a:r>
              <a:rPr lang="en-US" i="1" dirty="0" smtClean="0"/>
              <a:t>co </a:t>
            </a:r>
            <a:r>
              <a:rPr lang="en-US" i="1" dirty="0" err="1" smtClean="0"/>
              <a:t>jin</a:t>
            </a:r>
            <a:r>
              <a:rPr lang="cs-CZ" i="1" dirty="0" smtClean="0"/>
              <a:t>é</a:t>
            </a:r>
            <a:r>
              <a:rPr lang="en-US" i="1" dirty="0" smtClean="0"/>
              <a:t>ho,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kdy</a:t>
            </a:r>
            <a:r>
              <a:rPr lang="cs-CZ" i="1" dirty="0" smtClean="0"/>
              <a:t>ž</a:t>
            </a:r>
            <a:r>
              <a:rPr lang="en-US" i="1" dirty="0" smtClean="0"/>
              <a:t> se to </a:t>
            </a:r>
            <a:r>
              <a:rPr lang="en-US" i="1" dirty="0" err="1" smtClean="0"/>
              <a:t>chov</a:t>
            </a:r>
            <a:r>
              <a:rPr lang="cs-CZ" i="1" dirty="0" smtClean="0"/>
              <a:t>á</a:t>
            </a:r>
            <a:r>
              <a:rPr lang="en-US" i="1" dirty="0" smtClean="0"/>
              <a:t> </a:t>
            </a:r>
            <a:r>
              <a:rPr lang="en-US" i="1" dirty="0" err="1" smtClean="0"/>
              <a:t>skoro</a:t>
            </a:r>
            <a:r>
              <a:rPr lang="en-US" i="1" dirty="0" smtClean="0"/>
              <a:t> </a:t>
            </a:r>
            <a:r>
              <a:rPr lang="en-US" i="1" dirty="0" err="1" smtClean="0"/>
              <a:t>stejn</a:t>
            </a:r>
            <a:r>
              <a:rPr lang="cs-CZ" i="1" dirty="0" smtClean="0"/>
              <a:t>ě</a:t>
            </a:r>
            <a:r>
              <a:rPr lang="en-US" i="1" dirty="0" smtClean="0"/>
              <a:t> :-)</a:t>
            </a:r>
            <a:endParaRPr lang="cs-CZ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916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91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obracene</a:t>
            </a:r>
            <a:r>
              <a:rPr lang="en-US" dirty="0" smtClean="0"/>
              <a:t>: #using cshlib.dll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7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5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96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6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760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7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044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6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654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743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Mono - Android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817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stopovací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cs-CZ" dirty="0" smtClean="0"/>
              <a:t>ž</a:t>
            </a:r>
            <a:r>
              <a:rPr lang="en-US" dirty="0" err="1" smtClean="0"/>
              <a:t>adlo</a:t>
            </a:r>
            <a:r>
              <a:rPr lang="en-US" dirty="0" smtClean="0"/>
              <a:t> :-)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45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 rtlCol="0">
            <a:noAutofit/>
          </a:bodyPr>
          <a:lstStyle>
            <a:lvl1pPr>
              <a:defRPr sz="36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153400" cy="1600200"/>
          </a:xfrm>
        </p:spPr>
        <p:txBody>
          <a:bodyPr>
            <a:noAutofit/>
          </a:bodyPr>
          <a:lstStyle/>
          <a:p>
            <a:r>
              <a:rPr lang="cs-CZ" sz="3600" i="1" dirty="0" smtClean="0">
                <a:solidFill>
                  <a:schemeClr val="bg2">
                    <a:lumMod val="25000"/>
                  </a:schemeClr>
                </a:solidFill>
              </a:rPr>
              <a:t>NPRG051</a:t>
            </a: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Pokročilé programování v </a:t>
            </a:r>
            <a:r>
              <a:rPr lang="cs-CZ" sz="3600" smtClean="0">
                <a:solidFill>
                  <a:schemeClr val="bg2">
                    <a:lumMod val="25000"/>
                  </a:schemeClr>
                </a:solidFill>
              </a:rPr>
              <a:t>C++</a:t>
            </a:r>
            <a:endParaRPr lang="cs-CZ" sz="36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2667000"/>
            <a:ext cx="2895600" cy="119970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David Bednárek</a:t>
            </a:r>
            <a:b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Jakub Yaghob</a:t>
            </a:r>
            <a:b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Filip Zavoral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4191000"/>
            <a:ext cx="7924800" cy="590104"/>
          </a:xfrm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/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www.ksi.mff.cuni.cz/teaching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nprg051-web/NPRG051-F1-interop.pptx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1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 "C"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990600"/>
            <a:ext cx="2590800" cy="375487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PURECLIB__H_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#define PURECLIB__H_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extern "C" {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4478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cppexe.cpp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....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( 1);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flipH="1">
            <a:off x="67056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>
                <a:solidFill>
                  <a:srgbClr val="6600CC"/>
                </a:solidFill>
              </a:rPr>
              <a:t>C</a:t>
            </a:r>
            <a:r>
              <a:rPr lang="en-US" sz="1600" b="1" dirty="0" smtClean="0">
                <a:solidFill>
                  <a:srgbClr val="6600CC"/>
                </a:solidFill>
              </a:rPr>
              <a:t>PP</a:t>
            </a:r>
            <a:r>
              <a:rPr lang="cs-CZ" sz="1600" b="1" dirty="0" smtClean="0">
                <a:solidFill>
                  <a:srgbClr val="6600CC"/>
                </a:solidFill>
              </a:rPr>
              <a:t>C</a:t>
            </a:r>
            <a:endParaRPr lang="en-US" sz="1600" b="1" dirty="0">
              <a:solidFill>
                <a:srgbClr val="6600CC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12192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162800" y="3505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15000" y="3657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5791200" y="838200"/>
            <a:ext cx="1295400" cy="457200"/>
          </a:xfrm>
          <a:prstGeom prst="wedgeRoundRectCallout">
            <a:avLst>
              <a:gd name="adj1" fmla="val -99865"/>
              <a:gd name="adj2" fmla="val 2959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symboly C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5334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0198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 "C"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pureclib.c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990600"/>
            <a:ext cx="2590800" cy="375487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PURECLIB__H_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#define PURECLIB__H_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extern "C" {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4478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cppexe.cpp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....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( 1);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flipH="1">
            <a:off x="67056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>
                <a:solidFill>
                  <a:srgbClr val="6600CC"/>
                </a:solidFill>
              </a:rPr>
              <a:t>C</a:t>
            </a:r>
            <a:r>
              <a:rPr lang="en-US" sz="1600" b="1" dirty="0" smtClean="0">
                <a:solidFill>
                  <a:srgbClr val="6600CC"/>
                </a:solidFill>
              </a:rPr>
              <a:t>PP</a:t>
            </a:r>
            <a:r>
              <a:rPr lang="cs-CZ" sz="1600" b="1" dirty="0" smtClean="0">
                <a:solidFill>
                  <a:srgbClr val="6600CC"/>
                </a:solidFill>
              </a:rPr>
              <a:t>C</a:t>
            </a:r>
            <a:endParaRPr lang="en-US" sz="1600" b="1" dirty="0">
              <a:solidFill>
                <a:srgbClr val="6600CC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12192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162800" y="3505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1676400" y="3657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15000" y="3657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5791200" y="838200"/>
            <a:ext cx="1295400" cy="457200"/>
          </a:xfrm>
          <a:prstGeom prst="wedgeRoundRectCallout">
            <a:avLst>
              <a:gd name="adj1" fmla="val -99865"/>
              <a:gd name="adj2" fmla="val 2959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symboly C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5334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0198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/>
          </a:p>
        </p:txBody>
      </p:sp>
      <p:sp>
        <p:nvSpPr>
          <p:cNvPr id="17" name="Oval 16"/>
          <p:cNvSpPr/>
          <p:nvPr/>
        </p:nvSpPr>
        <p:spPr>
          <a:xfrm>
            <a:off x="2209799" y="3657600"/>
            <a:ext cx="486103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hlavičkové soubory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pureclib.c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990600"/>
            <a:ext cx="2590800" cy="375487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PURECLIB__H_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#define PURECLIB__H_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cplusplus</a:t>
            </a:r>
            <a:endParaRPr lang="en-US" sz="1400" b="1" dirty="0">
              <a:solidFill>
                <a:srgbClr val="66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extern "C"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cplusplus</a:t>
            </a:r>
            <a:endParaRPr lang="en-US" sz="1400" b="1" dirty="0">
              <a:solidFill>
                <a:srgbClr val="66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4478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cppexe.cpp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....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( 1);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flipH="1">
            <a:off x="67056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>
                <a:solidFill>
                  <a:srgbClr val="6600CC"/>
                </a:solidFill>
              </a:rPr>
              <a:t>C</a:t>
            </a:r>
            <a:r>
              <a:rPr lang="en-US" sz="1600" b="1" dirty="0" smtClean="0">
                <a:solidFill>
                  <a:srgbClr val="6600CC"/>
                </a:solidFill>
              </a:rPr>
              <a:t>PP</a:t>
            </a:r>
            <a:r>
              <a:rPr lang="cs-CZ" sz="1600" b="1" dirty="0" smtClean="0">
                <a:solidFill>
                  <a:srgbClr val="6600CC"/>
                </a:solidFill>
              </a:rPr>
              <a:t>C</a:t>
            </a:r>
            <a:endParaRPr lang="en-US" sz="1600" b="1" dirty="0">
              <a:solidFill>
                <a:srgbClr val="6600CC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12192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162800" y="3505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1676400" y="3657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15000" y="3657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5791200" y="838200"/>
            <a:ext cx="1295400" cy="457200"/>
          </a:xfrm>
          <a:prstGeom prst="wedgeRoundRectCallout">
            <a:avLst>
              <a:gd name="adj1" fmla="val -99865"/>
              <a:gd name="adj2" fmla="val 2959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symboly C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5334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0198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/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3352800" y="5181600"/>
            <a:ext cx="2209800" cy="685800"/>
          </a:xfrm>
          <a:prstGeom prst="wedgeRoundRectCallout">
            <a:avLst>
              <a:gd name="adj1" fmla="val 12214"/>
              <a:gd name="adj2" fmla="val -2428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CPPC - definované</a:t>
            </a:r>
          </a:p>
          <a:p>
            <a:pPr algn="ctr"/>
            <a:r>
              <a:rPr lang="cs-CZ" sz="1600" dirty="0" smtClean="0"/>
              <a:t>CC - nedefinované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 implementace volání funkcí</a:t>
            </a:r>
          </a:p>
          <a:p>
            <a:pPr lvl="1"/>
            <a:r>
              <a:rPr lang="cs-CZ" dirty="0" smtClean="0"/>
              <a:t>registry vs. zásobník</a:t>
            </a:r>
          </a:p>
          <a:p>
            <a:pPr lvl="1"/>
            <a:r>
              <a:rPr lang="cs-CZ" dirty="0" smtClean="0"/>
              <a:t>zachovávání registrů</a:t>
            </a:r>
          </a:p>
          <a:p>
            <a:pPr lvl="1"/>
            <a:r>
              <a:rPr lang="cs-CZ" dirty="0" smtClean="0"/>
              <a:t>pořadí předávání parametrů</a:t>
            </a:r>
          </a:p>
          <a:p>
            <a:pPr lvl="1"/>
            <a:r>
              <a:rPr lang="cs-CZ" dirty="0" smtClean="0"/>
              <a:t>návratová hodnota</a:t>
            </a:r>
          </a:p>
          <a:p>
            <a:pPr lvl="1"/>
            <a:r>
              <a:rPr lang="cs-CZ" dirty="0" smtClean="0"/>
              <a:t>příprava a úklid zásobníku</a:t>
            </a:r>
          </a:p>
          <a:p>
            <a:r>
              <a:rPr lang="cs-CZ" dirty="0" smtClean="0"/>
              <a:t>nutná shoda volající a volané funkce</a:t>
            </a:r>
          </a:p>
          <a:p>
            <a:pPr lvl="1"/>
            <a:r>
              <a:rPr lang="cs-CZ" dirty="0" smtClean="0"/>
              <a:t>deklarace funkce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konkrétní konvence</a:t>
            </a:r>
          </a:p>
          <a:p>
            <a:pPr lvl="1"/>
            <a:r>
              <a:rPr lang="cs-CZ" dirty="0" smtClean="0"/>
              <a:t>není součástí normy - rozšíření</a:t>
            </a:r>
          </a:p>
          <a:p>
            <a:pPr lvl="2"/>
            <a:r>
              <a:rPr lang="en-US" dirty="0" smtClean="0"/>
              <a:t>__</a:t>
            </a:r>
            <a:r>
              <a:rPr lang="en-US" dirty="0" err="1" smtClean="0"/>
              <a:t>cdecl</a:t>
            </a:r>
            <a:r>
              <a:rPr lang="en-US" dirty="0" smtClean="0"/>
              <a:t>	</a:t>
            </a:r>
            <a:r>
              <a:rPr lang="cs-CZ" dirty="0" smtClean="0"/>
              <a:t> </a:t>
            </a:r>
            <a:r>
              <a:rPr lang="en-US" dirty="0" smtClean="0"/>
              <a:t>	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default for C and C++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varargs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/>
              <a:t>__</a:t>
            </a:r>
            <a:r>
              <a:rPr lang="en-US" dirty="0" err="1" smtClean="0"/>
              <a:t>stdcall</a:t>
            </a:r>
            <a:r>
              <a:rPr lang="en-US" dirty="0" smtClean="0"/>
              <a:t>		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Win32 API functions</a:t>
            </a:r>
          </a:p>
          <a:p>
            <a:pPr lvl="2"/>
            <a:r>
              <a:rPr lang="en-US" dirty="0" smtClean="0"/>
              <a:t>__</a:t>
            </a:r>
            <a:r>
              <a:rPr lang="en-US" dirty="0" err="1" smtClean="0"/>
              <a:t>fastcall</a:t>
            </a:r>
            <a:r>
              <a:rPr lang="en-US" dirty="0" smtClean="0"/>
              <a:t>	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arguments in registers, faster</a:t>
            </a:r>
            <a:endParaRPr lang="cs-CZ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/>
              <a:t>__</a:t>
            </a:r>
            <a:r>
              <a:rPr lang="en-US" dirty="0" err="1" smtClean="0"/>
              <a:t>thiscall</a:t>
            </a:r>
            <a:r>
              <a:rPr lang="en-US" dirty="0" smtClean="0"/>
              <a:t>	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this</a:t>
            </a:r>
          </a:p>
          <a:p>
            <a:pPr lvl="2"/>
            <a:r>
              <a:rPr lang="en-US" dirty="0"/>
              <a:t>__</a:t>
            </a:r>
            <a:r>
              <a:rPr lang="en-US" dirty="0" err="1"/>
              <a:t>clrcall</a:t>
            </a:r>
            <a:r>
              <a:rPr lang="cs-CZ" dirty="0"/>
              <a:t> </a:t>
            </a:r>
            <a:r>
              <a:rPr lang="en-US" dirty="0"/>
              <a:t>	</a:t>
            </a:r>
            <a:r>
              <a:rPr lang="en-US" sz="1600" dirty="0" smtClean="0"/>
              <a:t>	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C++/CLI,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.Net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managed code</a:t>
            </a:r>
          </a:p>
          <a:p>
            <a:pPr lvl="2">
              <a:buNone/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Volací konvence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905000"/>
            <a:ext cx="1524000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1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2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call ?f@@X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905000"/>
            <a:ext cx="2133600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[ebp+08]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[ebp+04]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1589447"/>
            <a:ext cx="1219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f( 1, 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C++ callback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44958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pureclib.c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lib_cb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x);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4495800" cy="246221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cplusplus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extern "C"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cs-CZ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int lib_cb( int x, int (*</a:t>
            </a:r>
            <a:r>
              <a:rPr lang="fr-FR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cb_fnc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)( int));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cplusplus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124200"/>
            <a:ext cx="3733800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cppexe.cpp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cpp_fnc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x)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return x+1;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lib_cb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cpp_fnc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5105400" y="609600"/>
            <a:ext cx="2209800" cy="838200"/>
          </a:xfrm>
          <a:prstGeom prst="wedgeRoundRectCallout">
            <a:avLst>
              <a:gd name="adj1" fmla="val -120703"/>
              <a:gd name="adj2" fmla="val 162000"/>
              <a:gd name="adj3" fmla="val 16667"/>
            </a:avLst>
          </a:prstGeom>
          <a:gradFill>
            <a:gsLst>
              <a:gs pos="0">
                <a:schemeClr val="accent1">
                  <a:tint val="62000"/>
                  <a:satMod val="180000"/>
                  <a:alpha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callback</a:t>
            </a:r>
            <a:br>
              <a:rPr lang="cs-CZ" sz="1600" dirty="0" smtClean="0">
                <a:solidFill>
                  <a:schemeClr val="dk1"/>
                </a:solidFill>
              </a:rPr>
            </a:br>
            <a:r>
              <a:rPr lang="cs-CZ" sz="1600" dirty="0" smtClean="0">
                <a:solidFill>
                  <a:schemeClr val="dk1"/>
                </a:solidFill>
              </a:rPr>
              <a:t>knihovní kód volá klientskou funkci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574268"/>
            <a:ext cx="15240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...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call 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5574268"/>
            <a:ext cx="21336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[ebp+08]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610100" y="4534019"/>
            <a:ext cx="651576" cy="448687"/>
          </a:xfrm>
          <a:prstGeom prst="straightConnector1">
            <a:avLst/>
          </a:prstGeom>
          <a:ln w="254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43201" y="4070579"/>
            <a:ext cx="2590799" cy="912126"/>
          </a:xfrm>
          <a:prstGeom prst="straightConnector1">
            <a:avLst/>
          </a:prstGeom>
          <a:ln w="254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7144074" y="4085841"/>
            <a:ext cx="1849464" cy="463034"/>
          </a:xfrm>
          <a:prstGeom prst="wedgeRoundRectCallout">
            <a:avLst>
              <a:gd name="adj1" fmla="val -7162"/>
              <a:gd name="adj2" fmla="val 282038"/>
              <a:gd name="adj3" fmla="val 16667"/>
            </a:avLst>
          </a:prstGeom>
          <a:gradFill>
            <a:gsLst>
              <a:gs pos="0">
                <a:schemeClr val="accent1">
                  <a:tint val="62000"/>
                  <a:satMod val="180000"/>
                  <a:alpha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x</a:t>
            </a:r>
            <a:r>
              <a:rPr lang="en-US" sz="1600" dirty="0" smtClean="0">
                <a:solidFill>
                  <a:schemeClr val="dk1"/>
                </a:solidFill>
              </a:rPr>
              <a:t> = ♀♦☺∰</a:t>
            </a:r>
            <a:r>
              <a:rPr lang="az-Cyrl-AZ" sz="1600" dirty="0" smtClean="0">
                <a:solidFill>
                  <a:schemeClr val="dk1"/>
                </a:solidFill>
              </a:rPr>
              <a:t>Җ</a:t>
            </a:r>
            <a:r>
              <a:rPr lang="he-IL" sz="1600" dirty="0" smtClean="0">
                <a:solidFill>
                  <a:schemeClr val="dk1"/>
                </a:solidFill>
              </a:rPr>
              <a:t>א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7142136" y="4077443"/>
            <a:ext cx="1849464" cy="463034"/>
          </a:xfrm>
          <a:prstGeom prst="wedgeRoundRectCallout">
            <a:avLst>
              <a:gd name="adj1" fmla="val -75458"/>
              <a:gd name="adj2" fmla="val -40960"/>
              <a:gd name="adj3" fmla="val 16667"/>
            </a:avLst>
          </a:prstGeom>
          <a:gradFill>
            <a:gsLst>
              <a:gs pos="0">
                <a:schemeClr val="accent1">
                  <a:tint val="62000"/>
                  <a:satMod val="180000"/>
                  <a:alpha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x</a:t>
            </a:r>
            <a:r>
              <a:rPr lang="en-US" sz="1600" dirty="0" smtClean="0">
                <a:solidFill>
                  <a:schemeClr val="dk1"/>
                </a:solidFill>
              </a:rPr>
              <a:t> = ♀♦☺∰</a:t>
            </a:r>
            <a:r>
              <a:rPr lang="az-Cyrl-AZ" sz="1600" dirty="0" smtClean="0">
                <a:solidFill>
                  <a:schemeClr val="dk1"/>
                </a:solidFill>
              </a:rPr>
              <a:t>Җ</a:t>
            </a:r>
            <a:r>
              <a:rPr lang="he-IL" sz="1600" dirty="0" smtClean="0">
                <a:solidFill>
                  <a:schemeClr val="dk1"/>
                </a:solidFill>
              </a:rPr>
              <a:t>א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C++ callback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44958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pureclib.c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lib_cb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x);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4495800" cy="246221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cplusplus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extern "C"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cs-CZ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int lib_cb( int x, int (*</a:t>
            </a:r>
            <a:r>
              <a:rPr lang="fr-FR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cb_fnc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)( int));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cplusplus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124200"/>
            <a:ext cx="3733800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cppexe.cpp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extern "C"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cpp_fnc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x)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return x+1;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lib_cb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cpp_fnc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2438400" y="5715000"/>
            <a:ext cx="2438400" cy="609600"/>
          </a:xfrm>
          <a:prstGeom prst="wedgeRoundRectCallout">
            <a:avLst>
              <a:gd name="adj1" fmla="val -71317"/>
              <a:gd name="adj2" fmla="val -1596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CC očekává C funkci</a:t>
            </a: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5638800" y="1828800"/>
            <a:ext cx="2209800" cy="685800"/>
          </a:xfrm>
          <a:prstGeom prst="wedgeRoundRectCallout">
            <a:avLst>
              <a:gd name="adj1" fmla="val -51736"/>
              <a:gd name="adj2" fmla="val 241981"/>
              <a:gd name="adj3" fmla="val 16667"/>
            </a:avLst>
          </a:prstGeom>
          <a:gradFill>
            <a:gsLst>
              <a:gs pos="0">
                <a:schemeClr val="accent1">
                  <a:tint val="62000"/>
                  <a:satMod val="180000"/>
                  <a:alpha val="5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extern </a:t>
            </a:r>
            <a:r>
              <a:rPr lang="en-US" sz="1600" dirty="0" smtClean="0"/>
              <a:t>"C" </a:t>
            </a:r>
            <a:r>
              <a:rPr lang="en-US" sz="1600" dirty="0" err="1" smtClean="0"/>
              <a:t>ur</a:t>
            </a:r>
            <a:r>
              <a:rPr lang="cs-CZ" sz="1600" dirty="0" smtClean="0"/>
              <a:t>čuje i volací konvenci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2438400" y="5715000"/>
            <a:ext cx="2438400" cy="609600"/>
          </a:xfrm>
          <a:prstGeom prst="wedgeRoundRectCallout">
            <a:avLst>
              <a:gd name="adj1" fmla="val -10894"/>
              <a:gd name="adj2" fmla="val -22700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CC očekává funkci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smtClean="0">
                <a:solidFill>
                  <a:schemeClr val="dk1"/>
                </a:solidFill>
              </a:rPr>
              <a:t/>
            </a:r>
            <a:br>
              <a:rPr lang="cs-CZ" sz="1600" dirty="0" smtClean="0">
                <a:solidFill>
                  <a:schemeClr val="dk1"/>
                </a:solidFill>
              </a:rPr>
            </a:br>
            <a:r>
              <a:rPr lang="en-US" sz="1600" dirty="0" smtClean="0">
                <a:solidFill>
                  <a:schemeClr val="dk1"/>
                </a:solidFill>
              </a:rPr>
              <a:t>s </a:t>
            </a:r>
            <a:r>
              <a:rPr lang="cs-CZ" sz="1600" dirty="0" smtClean="0">
                <a:solidFill>
                  <a:schemeClr val="dk1"/>
                </a:solidFill>
              </a:rPr>
              <a:t>volací </a:t>
            </a:r>
            <a:r>
              <a:rPr lang="en-US" sz="1600" dirty="0" err="1" smtClean="0">
                <a:solidFill>
                  <a:schemeClr val="dk1"/>
                </a:solidFill>
              </a:rPr>
              <a:t>konvenc</a:t>
            </a:r>
            <a:r>
              <a:rPr lang="cs-CZ" sz="1600" dirty="0" smtClean="0">
                <a:solidFill>
                  <a:schemeClr val="dk1"/>
                </a:solidFill>
              </a:rPr>
              <a:t>í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574268"/>
            <a:ext cx="15240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...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call 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5574268"/>
            <a:ext cx="21336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[ebp+08]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34000" y="4050268"/>
            <a:ext cx="1447800" cy="1664732"/>
          </a:xfrm>
          <a:prstGeom prst="straightConnector1">
            <a:avLst/>
          </a:prstGeom>
          <a:ln w="25400">
            <a:solidFill>
              <a:srgbClr val="6600CC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použití funkcí dodaných až za běhu</a:t>
            </a:r>
          </a:p>
          <a:p>
            <a:r>
              <a:rPr lang="cs-CZ" dirty="0" smtClean="0"/>
              <a:t>není součástí normy</a:t>
            </a:r>
          </a:p>
          <a:p>
            <a:pPr lvl="1"/>
            <a:r>
              <a:rPr lang="cs-CZ" dirty="0" smtClean="0"/>
              <a:t>použití na různých platformách ideově podobné</a:t>
            </a:r>
          </a:p>
          <a:p>
            <a:pPr lvl="2"/>
            <a:r>
              <a:rPr lang="cs-CZ" dirty="0" smtClean="0"/>
              <a:t>ale nepřenositelné</a:t>
            </a:r>
          </a:p>
          <a:p>
            <a:pPr lvl="1"/>
            <a:r>
              <a:rPr lang="cs-CZ" dirty="0" smtClean="0"/>
              <a:t>pomocí preprocesoru lze multiplatformní rozhraní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Windows</a:t>
            </a:r>
          </a:p>
          <a:p>
            <a:pPr lvl="1"/>
            <a:r>
              <a:rPr lang="cs-CZ" dirty="0" smtClean="0"/>
              <a:t>.dll</a:t>
            </a:r>
          </a:p>
          <a:p>
            <a:pPr lvl="1"/>
            <a:r>
              <a:rPr lang="cs-CZ" dirty="0" smtClean="0"/>
              <a:t>chová se jako .exe</a:t>
            </a:r>
          </a:p>
          <a:p>
            <a:pPr lvl="1"/>
            <a:r>
              <a:rPr lang="cs-CZ" dirty="0" smtClean="0"/>
              <a:t>vlastní zásobník, heap, standardní knihovny</a:t>
            </a:r>
          </a:p>
          <a:p>
            <a:r>
              <a:rPr lang="cs-CZ" dirty="0" smtClean="0"/>
              <a:t>Linux / Unix</a:t>
            </a:r>
            <a:r>
              <a:rPr lang="en-US" dirty="0" smtClean="0"/>
              <a:t> / POSIX</a:t>
            </a:r>
            <a:endParaRPr lang="cs-CZ" dirty="0" smtClean="0"/>
          </a:p>
          <a:p>
            <a:pPr lvl="1"/>
            <a:r>
              <a:rPr lang="cs-CZ" dirty="0" smtClean="0"/>
              <a:t>.so</a:t>
            </a:r>
          </a:p>
          <a:p>
            <a:pPr lvl="1"/>
            <a:r>
              <a:rPr lang="cs-CZ" dirty="0" smtClean="0"/>
              <a:t>chová se jako .lib</a:t>
            </a:r>
          </a:p>
          <a:p>
            <a:pPr lvl="1"/>
            <a:r>
              <a:rPr lang="cs-CZ" dirty="0" smtClean="0"/>
              <a:t>balíček .o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Dynamicky linkované knihovny</a:t>
            </a:r>
            <a:endParaRPr lang="cs-CZ" dirty="0"/>
          </a:p>
        </p:txBody>
      </p:sp>
      <p:sp>
        <p:nvSpPr>
          <p:cNvPr id="4" name="AutoShape 30"/>
          <p:cNvSpPr>
            <a:spLocks noChangeArrowheads="1"/>
          </p:cNvSpPr>
          <p:nvPr/>
        </p:nvSpPr>
        <p:spPr bwMode="auto">
          <a:xfrm>
            <a:off x="3657600" y="4800600"/>
            <a:ext cx="5029200" cy="1600200"/>
          </a:xfrm>
          <a:prstGeom prst="wedgeRoundRectCallout">
            <a:avLst>
              <a:gd name="adj1" fmla="val -39112"/>
              <a:gd name="adj2" fmla="val -315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more details:</a:t>
            </a:r>
            <a:endParaRPr lang="cs-CZ" sz="1600" dirty="0" smtClean="0"/>
          </a:p>
          <a:p>
            <a:endParaRPr lang="en-US" sz="800" dirty="0" smtClean="0"/>
          </a:p>
          <a:p>
            <a:r>
              <a:rPr lang="en-US" sz="1600" dirty="0" smtClean="0"/>
              <a:t>http</a:t>
            </a:r>
            <a:r>
              <a:rPr lang="en-US" sz="1600" dirty="0"/>
              <a:t>://www.symantec.com/connect/articles</a:t>
            </a:r>
            <a:r>
              <a:rPr lang="en-US" sz="1600" dirty="0" smtClean="0"/>
              <a:t>/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dynamic-linking-</a:t>
            </a:r>
            <a:r>
              <a:rPr lang="en-US" sz="1600" dirty="0" err="1" smtClean="0"/>
              <a:t>linux</a:t>
            </a:r>
            <a:r>
              <a:rPr lang="en-US" sz="1600" dirty="0" smtClean="0"/>
              <a:t>-and-windows-part-one</a:t>
            </a:r>
          </a:p>
          <a:p>
            <a:endParaRPr lang="cs-CZ" sz="800" dirty="0" smtClean="0"/>
          </a:p>
          <a:p>
            <a:r>
              <a:rPr lang="cs-CZ" sz="1600" dirty="0" smtClean="0"/>
              <a:t>...-part-two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dll - Windows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3657600" cy="200054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my.cpp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extern "C"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declspec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dllexport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add(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return a + b;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APIENTRY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DllMain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(....)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return TRUE;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295400"/>
            <a:ext cx="3733800" cy="347787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exe_explicit.cpp</a:t>
            </a:r>
          </a:p>
          <a:p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HINSTANCE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LoadLibrary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TEXT("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my.dll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"));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return 1;</a:t>
            </a:r>
          </a:p>
          <a:p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cs-CZ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* add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*)</a:t>
            </a:r>
          </a:p>
          <a:p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GetProcAddress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 "add");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if( add == NULL) {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FreeLibrary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return 1;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add( 1, 2);</a:t>
            </a:r>
          </a:p>
          <a:p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FreeLibrary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525962"/>
            <a:ext cx="3733800" cy="113877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exe_import.cpp</a:t>
            </a:r>
          </a:p>
          <a:p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extern "C" __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declspec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dllimport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b);</a:t>
            </a:r>
          </a:p>
          <a:p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result = add(1, 2);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1905000" y="3840162"/>
            <a:ext cx="2781300" cy="381000"/>
          </a:xfrm>
          <a:prstGeom prst="wedgeRoundRectCallout">
            <a:avLst>
              <a:gd name="adj1" fmla="val 70012"/>
              <a:gd name="adj2" fmla="val -2485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dk1"/>
                </a:solidFill>
              </a:rPr>
              <a:t>explicit runtime linking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4191000" y="5877302"/>
            <a:ext cx="3352800" cy="643472"/>
          </a:xfrm>
          <a:prstGeom prst="wedgeRoundRectCallout">
            <a:avLst>
              <a:gd name="adj1" fmla="val -70909"/>
              <a:gd name="adj2" fmla="val -16488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dk1"/>
                </a:solidFill>
              </a:rPr>
              <a:t>"</a:t>
            </a:r>
            <a:r>
              <a:rPr lang="cs-CZ" sz="1600" i="1" dirty="0" smtClean="0">
                <a:solidFill>
                  <a:schemeClr val="dk1"/>
                </a:solidFill>
              </a:rPr>
              <a:t>statické</a:t>
            </a:r>
            <a:r>
              <a:rPr lang="en-US" sz="1600" i="1" dirty="0" smtClean="0">
                <a:solidFill>
                  <a:schemeClr val="dk1"/>
                </a:solidFill>
              </a:rPr>
              <a:t>"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smtClean="0">
                <a:solidFill>
                  <a:schemeClr val="dk1"/>
                </a:solidFill>
              </a:rPr>
              <a:t>slinkování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smtClean="0">
                <a:solidFill>
                  <a:schemeClr val="dk1"/>
                </a:solidFill>
              </a:rPr>
              <a:t>s </a:t>
            </a:r>
            <a:r>
              <a:rPr lang="en-US" sz="1600" dirty="0" err="1" smtClean="0"/>
              <a:t>moje</a:t>
            </a:r>
            <a:r>
              <a:rPr lang="cs-CZ" sz="1600" b="1" dirty="0" smtClean="0"/>
              <a:t>.lib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i="1" dirty="0" smtClean="0"/>
              <a:t>jen proxy, kód v .dll</a:t>
            </a: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7543800" y="685800"/>
            <a:ext cx="1219200" cy="381000"/>
          </a:xfrm>
          <a:prstGeom prst="wedgeRoundRectCallout">
            <a:avLst>
              <a:gd name="adj1" fmla="val -111860"/>
              <a:gd name="adj2" fmla="val 2640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load </a:t>
            </a:r>
            <a:r>
              <a:rPr lang="en-US" sz="1600" dirty="0" err="1" smtClean="0"/>
              <a:t>dll</a:t>
            </a:r>
            <a:endParaRPr lang="cs-CZ" sz="1600" dirty="0" smtClean="0"/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7543800" y="5191502"/>
            <a:ext cx="1219200" cy="381000"/>
          </a:xfrm>
          <a:prstGeom prst="wedgeRoundRectCallout">
            <a:avLst>
              <a:gd name="adj1" fmla="val -93822"/>
              <a:gd name="adj2" fmla="val -2585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vol</a:t>
            </a:r>
            <a:r>
              <a:rPr lang="cs-CZ" sz="1600" dirty="0" smtClean="0"/>
              <a:t>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dll -</a:t>
            </a:r>
            <a:r>
              <a:rPr lang="en-US" dirty="0" smtClean="0"/>
              <a:t> POSIX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048000"/>
            <a:ext cx="3733800" cy="326243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HINSTANCE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LoadLibrary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TEXT("moje.dll"));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return 1;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cs-CZ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* add = (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*)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GetProcAddress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 "add");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if( add == NULL) {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FreeLibrary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return 1;</a:t>
            </a:r>
          </a:p>
          <a:p>
            <a:r>
              <a:rPr lang="en-US" sz="1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 2);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FreeLibrary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1358324"/>
            <a:ext cx="48006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dlopen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moje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RTLD_NOW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dll_fnc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dlsym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"add");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(…);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dlclose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dll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3048000" y="2971799"/>
            <a:ext cx="1219200" cy="680463"/>
          </a:xfrm>
          <a:prstGeom prst="wedgeRoundRectCallout">
            <a:avLst>
              <a:gd name="adj1" fmla="val 7044"/>
              <a:gd name="adj2" fmla="val -1800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dk1"/>
                </a:solidFill>
              </a:rPr>
              <a:t>runtime linking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5943600" y="1371600"/>
            <a:ext cx="1219200" cy="381000"/>
          </a:xfrm>
          <a:prstGeom prst="wedgeRoundRectCallout">
            <a:avLst>
              <a:gd name="adj1" fmla="val -100468"/>
              <a:gd name="adj2" fmla="val -124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loa</a:t>
            </a:r>
            <a:r>
              <a:rPr lang="cs-CZ" sz="1600" dirty="0" smtClean="0"/>
              <a:t>d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838200" y="2970943"/>
            <a:ext cx="1219200" cy="381002"/>
          </a:xfrm>
          <a:prstGeom prst="wedgeRoundRectCallout">
            <a:avLst>
              <a:gd name="adj1" fmla="val -33144"/>
              <a:gd name="adj2" fmla="val -2555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volání</a:t>
            </a:r>
          </a:p>
        </p:txBody>
      </p:sp>
    </p:spTree>
    <p:extLst>
      <p:ext uri="{BB962C8B-B14F-4D97-AF65-F5344CB8AC3E}">
        <p14:creationId xmlns:p14="http://schemas.microsoft.com/office/powerpoint/2010/main" val="25619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</a:rPr>
              <a:t>++/CLI</a:t>
            </a:r>
            <a:endParaRPr lang="cs-CZ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/>
          <a:lstStyle/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bg2">
                    <a:lumMod val="25000"/>
                  </a:schemeClr>
                </a:solidFill>
              </a:rPr>
              <a:t>Interoperabilita</a:t>
            </a:r>
            <a:endParaRPr lang="cs-CZ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/>
          <a:lstStyle/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Samostatn</a:t>
            </a:r>
            <a:r>
              <a:rPr lang="cs-CZ" dirty="0" smtClean="0"/>
              <a:t>ý jazyk standardizovaný ECMA</a:t>
            </a:r>
          </a:p>
          <a:p>
            <a:pPr lvl="1"/>
            <a:r>
              <a:rPr lang="cs-CZ" dirty="0" smtClean="0"/>
              <a:t>snaha o maximální kompatibilitu s C++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(03)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400" dirty="0" smtClean="0"/>
          </a:p>
          <a:p>
            <a:r>
              <a:rPr lang="en-US" dirty="0" smtClean="0"/>
              <a:t>managed code</a:t>
            </a:r>
          </a:p>
          <a:p>
            <a:pPr lvl="1"/>
            <a:r>
              <a:rPr lang="en-US" dirty="0" err="1" smtClean="0"/>
              <a:t>spravovan</a:t>
            </a:r>
            <a:r>
              <a:rPr lang="cs-CZ" dirty="0" smtClean="0"/>
              <a:t>ý .Net frameworkem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cs-CZ" dirty="0" smtClean="0"/>
              <a:t>řístup k</a:t>
            </a:r>
            <a:r>
              <a:rPr lang="en-US" dirty="0" smtClean="0"/>
              <a:t> </a:t>
            </a:r>
            <a:r>
              <a:rPr lang="cs-CZ" dirty="0" smtClean="0"/>
              <a:t>.Net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(CLI)</a:t>
            </a:r>
            <a:r>
              <a:rPr lang="cs-CZ" dirty="0" smtClean="0"/>
              <a:t> knihovnám</a:t>
            </a:r>
          </a:p>
          <a:p>
            <a:r>
              <a:rPr lang="cs-CZ" dirty="0" smtClean="0"/>
              <a:t>snadná interoperabilita</a:t>
            </a:r>
          </a:p>
          <a:p>
            <a:pPr lvl="3"/>
            <a:r>
              <a:rPr lang="en-US" dirty="0" smtClean="0"/>
              <a:t>     C#, F#, </a:t>
            </a:r>
            <a:r>
              <a:rPr lang="en-US" dirty="0" err="1" smtClean="0"/>
              <a:t>VisualBasic</a:t>
            </a:r>
            <a:r>
              <a:rPr lang="en-US" dirty="0" smtClean="0"/>
              <a:t>, </a:t>
            </a:r>
            <a:r>
              <a:rPr lang="en-US" sz="1200" dirty="0" smtClean="0"/>
              <a:t>... COBOL, Eiffel, Mercury ...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C++/CLI</a:t>
            </a:r>
            <a:endParaRPr lang="cs-C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76400"/>
          <a:ext cx="7696200" cy="27902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5824"/>
                <a:gridCol w="3096576"/>
                <a:gridCol w="3733800"/>
              </a:tblGrid>
              <a:tr h="565303"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Language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 ECMA</a:t>
                      </a:r>
                    </a:p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virtual machine</a:t>
                      </a:r>
                    </a:p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framework (libraries)</a:t>
                      </a:r>
                    </a:p>
                  </a:txBody>
                  <a:tcPr/>
                </a:tc>
              </a:tr>
              <a:tr h="235543"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Language Runtime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implementace VM</a:t>
                      </a:r>
                    </a:p>
                  </a:txBody>
                  <a:tcPr/>
                </a:tc>
              </a:tr>
              <a:tr h="235543"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Intermediate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jazyk interpretovaný VM</a:t>
                      </a:r>
                    </a:p>
                  </a:txBody>
                  <a:tcPr/>
                </a:tc>
              </a:tr>
              <a:tr h="235543"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MSIL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:-)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konkr</a:t>
                      </a: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étní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implementace</a:t>
                      </a: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CIL</a:t>
                      </a:r>
                    </a:p>
                  </a:txBody>
                  <a:tcPr/>
                </a:tc>
              </a:tr>
              <a:tr h="321327"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Type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jednotný typový systém CLI</a:t>
                      </a:r>
                    </a:p>
                  </a:txBody>
                  <a:tcPr/>
                </a:tc>
              </a:tr>
              <a:tr h="16635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.Net Framework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 implementace</a:t>
                      </a:r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nadmnožiny CLI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5543">
                <a:tc gridSpan="2"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multiplatformní implementace</a:t>
                      </a:r>
                      <a:r>
                        <a:rPr kumimoji="0"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CLI</a:t>
                      </a:r>
                      <a:endParaRPr kumimoji="0"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http://www.mono-project.com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981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CLI</a:t>
            </a:r>
            <a:endParaRPr lang="cs-CZ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874838" y="1611313"/>
            <a:ext cx="990600" cy="304800"/>
          </a:xfrm>
          <a:prstGeom prst="roundRect">
            <a:avLst>
              <a:gd name="adj" fmla="val 0"/>
            </a:avLst>
          </a:prstGeom>
          <a:solidFill>
            <a:srgbClr val="FFCC00"/>
          </a:soli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VB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3388" y="1455738"/>
            <a:ext cx="1295400" cy="6723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Source</a:t>
            </a:r>
            <a:r>
              <a:rPr lang="en-GB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code</a:t>
            </a:r>
            <a:endParaRPr lang="en-GB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874838" y="2144713"/>
            <a:ext cx="990600" cy="2286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CCCCFF"/>
              </a:gs>
              <a:gs pos="100000">
                <a:srgbClr val="5E5E75"/>
              </a:gs>
            </a:gsLst>
            <a:lin ang="5400000" scaled="1"/>
          </a:gra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5E5E75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Compiler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227638" y="1611313"/>
            <a:ext cx="990600" cy="304800"/>
          </a:xfrm>
          <a:prstGeom prst="roundRect">
            <a:avLst>
              <a:gd name="adj" fmla="val 0"/>
            </a:avLst>
          </a:prstGeom>
          <a:solidFill>
            <a:srgbClr val="FFCC00"/>
          </a:soli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C++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551238" y="1611313"/>
            <a:ext cx="990600" cy="304800"/>
          </a:xfrm>
          <a:prstGeom prst="roundRect">
            <a:avLst>
              <a:gd name="adj" fmla="val 0"/>
            </a:avLst>
          </a:prstGeom>
          <a:solidFill>
            <a:srgbClr val="FFCC00"/>
          </a:soli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C#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227638" y="2144713"/>
            <a:ext cx="990600" cy="2286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CCCCFF"/>
              </a:gs>
              <a:gs pos="100000">
                <a:srgbClr val="5E5E75"/>
              </a:gs>
            </a:gsLst>
            <a:lin ang="5400000" scaled="1"/>
          </a:gra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5E5E75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Compiler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551238" y="2144713"/>
            <a:ext cx="990600" cy="2286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CCCCFF"/>
              </a:gs>
              <a:gs pos="100000">
                <a:srgbClr val="5E5E75"/>
              </a:gs>
            </a:gsLst>
            <a:lin ang="5400000" scaled="1"/>
          </a:gra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5E5E75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Compiler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884238" y="5649913"/>
            <a:ext cx="7924800" cy="6858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CC99"/>
              </a:gs>
              <a:gs pos="100000">
                <a:srgbClr val="005E4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Operating System Services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960438" y="3440113"/>
            <a:ext cx="6248400" cy="16002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CC99"/>
              </a:gs>
              <a:gs pos="100000">
                <a:srgbClr val="005E4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Common Language Runtime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408238" y="3211513"/>
            <a:ext cx="1587" cy="533400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761038" y="3211513"/>
            <a:ext cx="1587" cy="533400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084638" y="3211513"/>
            <a:ext cx="1587" cy="533400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2332038" y="4354513"/>
            <a:ext cx="3048000" cy="609600"/>
          </a:xfrm>
          <a:prstGeom prst="roundRect">
            <a:avLst>
              <a:gd name="adj" fmla="val 7708"/>
            </a:avLst>
          </a:prstGeom>
          <a:gradFill rotWithShape="0">
            <a:gsLst>
              <a:gs pos="0">
                <a:srgbClr val="CCCCFF"/>
              </a:gs>
              <a:gs pos="100000">
                <a:srgbClr val="5E5E75"/>
              </a:gs>
            </a:gsLst>
            <a:lin ang="5400000" scaled="1"/>
          </a:gra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5E5E75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JIT Compiler</a:t>
            </a: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789238" y="5192713"/>
            <a:ext cx="3276600" cy="381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Native Code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465638" y="5573713"/>
            <a:ext cx="1587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57200" y="2667000"/>
            <a:ext cx="1284287" cy="67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Managed</a:t>
            </a:r>
          </a:p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code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874838" y="2373313"/>
            <a:ext cx="4341812" cy="836612"/>
            <a:chOff x="1181" y="1495"/>
            <a:chExt cx="2735" cy="527"/>
          </a:xfrm>
        </p:grpSpPr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2237" y="1735"/>
              <a:ext cx="624" cy="288"/>
            </a:xfrm>
            <a:prstGeom prst="roundRect">
              <a:avLst>
                <a:gd name="adj" fmla="val 0"/>
              </a:avLst>
            </a:prstGeom>
            <a:solidFill>
              <a:srgbClr val="99CC00"/>
            </a:solidFill>
            <a:ln w="126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lIns="90000" tIns="46800" rIns="90000" bIns="46800" anchor="ctr">
              <a:flatTx/>
            </a:bodyPr>
            <a:lstStyle/>
            <a:p>
              <a:pPr algn="ct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Assembly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IL Code</a:t>
              </a: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>
              <a:off x="3293" y="1735"/>
              <a:ext cx="624" cy="288"/>
            </a:xfrm>
            <a:prstGeom prst="roundRect">
              <a:avLst>
                <a:gd name="adj" fmla="val 0"/>
              </a:avLst>
            </a:prstGeom>
            <a:solidFill>
              <a:srgbClr val="99CC00"/>
            </a:solidFill>
            <a:ln w="126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lIns="90000" tIns="46800" rIns="90000" bIns="46800" anchor="ctr">
              <a:flatTx/>
            </a:bodyPr>
            <a:lstStyle/>
            <a:p>
              <a:pPr algn="ct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Assembly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IL Code</a:t>
              </a:r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>
              <a:off x="1181" y="1735"/>
              <a:ext cx="624" cy="288"/>
            </a:xfrm>
            <a:prstGeom prst="roundRect">
              <a:avLst>
                <a:gd name="adj" fmla="val 0"/>
              </a:avLst>
            </a:prstGeom>
            <a:solidFill>
              <a:srgbClr val="99CC00"/>
            </a:solidFill>
            <a:ln w="126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lIns="90000" tIns="46800" rIns="90000" bIns="46800" anchor="ctr">
              <a:flatTx/>
            </a:bodyPr>
            <a:lstStyle/>
            <a:p>
              <a:pPr algn="ct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Assembly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IL Code</a:t>
              </a: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517" y="1495"/>
              <a:ext cx="1" cy="14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573" y="1495"/>
              <a:ext cx="1" cy="14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3629" y="1495"/>
              <a:ext cx="1" cy="14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6294438" y="2144713"/>
            <a:ext cx="10668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7361238" y="1916113"/>
            <a:ext cx="1219200" cy="685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126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525252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Unmanaged</a:t>
            </a:r>
          </a:p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Component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894638" y="2601913"/>
            <a:ext cx="1587" cy="3124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3322638" y="4964113"/>
            <a:ext cx="1587" cy="381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303838" y="5040313"/>
            <a:ext cx="1587" cy="304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172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Common Type System</a:t>
            </a:r>
            <a:endParaRPr lang="cs-CZ" sz="28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720752" y="1371600"/>
            <a:ext cx="1433567" cy="427497"/>
            <a:chOff x="2258" y="755"/>
            <a:chExt cx="1008" cy="288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258" y="755"/>
              <a:ext cx="1008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321" y="806"/>
              <a:ext cx="887" cy="18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10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200" b="1">
                  <a:solidFill>
                    <a:srgbClr val="000000"/>
                  </a:solidFill>
                </a:rPr>
                <a:t>Type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85800" y="2311206"/>
            <a:ext cx="1501833" cy="498748"/>
            <a:chOff x="124" y="1388"/>
            <a:chExt cx="1056" cy="336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24" y="1388"/>
              <a:ext cx="1056" cy="336"/>
            </a:xfrm>
            <a:prstGeom prst="roundRect">
              <a:avLst>
                <a:gd name="adj" fmla="val 16667"/>
              </a:avLst>
            </a:prstGeom>
            <a:ln w="5715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77" y="1466"/>
              <a:ext cx="929" cy="1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 dirty="0">
                  <a:solidFill>
                    <a:srgbClr val="000000"/>
                  </a:solidFill>
                </a:rPr>
                <a:t>Value Types</a:t>
              </a:r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860529" y="3118697"/>
            <a:ext cx="1228772" cy="498747"/>
            <a:chOff x="950" y="1932"/>
            <a:chExt cx="864" cy="336"/>
          </a:xfrm>
        </p:grpSpPr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950" y="1932"/>
              <a:ext cx="864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994" y="1961"/>
              <a:ext cx="760" cy="2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Built-In Value</a:t>
              </a:r>
              <a:br>
                <a:rPr lang="en-GB" sz="1050" b="1">
                  <a:solidFill>
                    <a:srgbClr val="000000"/>
                  </a:solidFill>
                </a:rPr>
              </a:br>
              <a:r>
                <a:rPr lang="en-GB" sz="1050" b="1">
                  <a:solidFill>
                    <a:srgbClr val="000000"/>
                  </a:solidFill>
                </a:rPr>
                <a:t>Types</a:t>
              </a: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860529" y="4289868"/>
            <a:ext cx="1228772" cy="641246"/>
            <a:chOff x="950" y="2721"/>
            <a:chExt cx="864" cy="432"/>
          </a:xfrm>
        </p:grpSpPr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950" y="2721"/>
              <a:ext cx="864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94" y="2736"/>
              <a:ext cx="760" cy="36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User-Defined Value Types (structs)</a:t>
              </a:r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1860529" y="3684247"/>
            <a:ext cx="1228772" cy="498747"/>
            <a:chOff x="950" y="2313"/>
            <a:chExt cx="864" cy="336"/>
          </a:xfrm>
        </p:grpSpPr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950" y="2313"/>
              <a:ext cx="864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994" y="2396"/>
              <a:ext cx="760" cy="1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Enumerations</a:t>
              </a:r>
            </a:p>
          </p:txBody>
        </p:sp>
      </p:grp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5768705" y="2317144"/>
            <a:ext cx="1501833" cy="498748"/>
          </a:xfrm>
          <a:prstGeom prst="roundRect">
            <a:avLst>
              <a:gd name="adj" fmla="val 16667"/>
            </a:avLst>
          </a:prstGeom>
          <a:ln w="5715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844081" y="2432925"/>
            <a:ext cx="1322637" cy="255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50" b="1">
                <a:solidFill>
                  <a:srgbClr val="000000"/>
                </a:solidFill>
              </a:rPr>
              <a:t>Reference Types</a:t>
            </a:r>
          </a:p>
        </p:txBody>
      </p: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4335138" y="3314639"/>
            <a:ext cx="1365302" cy="498748"/>
            <a:chOff x="2690" y="2064"/>
            <a:chExt cx="960" cy="336"/>
          </a:xfrm>
        </p:grpSpPr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>
              <a:off x="2690" y="2064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737" y="2098"/>
              <a:ext cx="846" cy="2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 dirty="0">
                  <a:solidFill>
                    <a:srgbClr val="000000"/>
                  </a:solidFill>
                </a:rPr>
                <a:t>Self Describing Types</a:t>
              </a: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5768705" y="3314639"/>
            <a:ext cx="1365302" cy="498748"/>
            <a:chOff x="3698" y="2064"/>
            <a:chExt cx="960" cy="336"/>
          </a:xfrm>
        </p:grpSpPr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>
              <a:off x="3698" y="2064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746" y="2140"/>
              <a:ext cx="846" cy="1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Pointer Types</a:t>
              </a:r>
            </a:p>
          </p:txBody>
        </p:sp>
      </p:grp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7202272" y="3314639"/>
            <a:ext cx="1365302" cy="498748"/>
            <a:chOff x="4706" y="2064"/>
            <a:chExt cx="960" cy="336"/>
          </a:xfrm>
        </p:grpSpPr>
        <p:sp>
          <p:nvSpPr>
            <p:cNvPr id="29" name="AutoShape 27"/>
            <p:cNvSpPr>
              <a:spLocks noChangeArrowheads="1"/>
            </p:cNvSpPr>
            <p:nvPr/>
          </p:nvSpPr>
          <p:spPr bwMode="auto">
            <a:xfrm>
              <a:off x="4706" y="2064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4754" y="2140"/>
              <a:ext cx="846" cy="1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Interface Types</a:t>
              </a:r>
            </a:p>
          </p:txBody>
        </p:sp>
      </p:grp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5427380" y="4240884"/>
            <a:ext cx="1365302" cy="498748"/>
            <a:chOff x="3458" y="2688"/>
            <a:chExt cx="960" cy="336"/>
          </a:xfrm>
        </p:grpSpPr>
        <p:sp>
          <p:nvSpPr>
            <p:cNvPr id="32" name="AutoShape 30"/>
            <p:cNvSpPr>
              <a:spLocks noChangeArrowheads="1"/>
            </p:cNvSpPr>
            <p:nvPr/>
          </p:nvSpPr>
          <p:spPr bwMode="auto">
            <a:xfrm>
              <a:off x="3458" y="2688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506" y="2764"/>
              <a:ext cx="846" cy="1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Arrays</a:t>
              </a:r>
            </a:p>
          </p:txBody>
        </p:sp>
      </p:grp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3925547" y="4240884"/>
            <a:ext cx="1365302" cy="498748"/>
            <a:chOff x="2402" y="2688"/>
            <a:chExt cx="960" cy="336"/>
          </a:xfrm>
        </p:grpSpPr>
        <p:sp>
          <p:nvSpPr>
            <p:cNvPr id="35" name="AutoShape 33"/>
            <p:cNvSpPr>
              <a:spLocks noChangeArrowheads="1"/>
            </p:cNvSpPr>
            <p:nvPr/>
          </p:nvSpPr>
          <p:spPr bwMode="auto">
            <a:xfrm>
              <a:off x="2402" y="2688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2450" y="2764"/>
              <a:ext cx="846" cy="1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Class Types</a:t>
              </a:r>
            </a:p>
          </p:txBody>
        </p:sp>
      </p:grp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3723597" y="5232442"/>
            <a:ext cx="1365302" cy="498748"/>
            <a:chOff x="2260" y="3356"/>
            <a:chExt cx="960" cy="336"/>
          </a:xfrm>
        </p:grpSpPr>
        <p:sp>
          <p:nvSpPr>
            <p:cNvPr id="38" name="AutoShape 36"/>
            <p:cNvSpPr>
              <a:spLocks noChangeArrowheads="1"/>
            </p:cNvSpPr>
            <p:nvPr/>
          </p:nvSpPr>
          <p:spPr bwMode="auto">
            <a:xfrm>
              <a:off x="2260" y="3356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308" y="3390"/>
              <a:ext cx="846" cy="2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User-Defined Classes</a:t>
              </a:r>
            </a:p>
          </p:txBody>
        </p:sp>
      </p:grp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5154320" y="5238380"/>
            <a:ext cx="1365302" cy="498748"/>
            <a:chOff x="3266" y="3360"/>
            <a:chExt cx="960" cy="336"/>
          </a:xfrm>
        </p:grpSpPr>
        <p:sp>
          <p:nvSpPr>
            <p:cNvPr id="41" name="AutoShape 39"/>
            <p:cNvSpPr>
              <a:spLocks noChangeArrowheads="1"/>
            </p:cNvSpPr>
            <p:nvPr/>
          </p:nvSpPr>
          <p:spPr bwMode="auto">
            <a:xfrm>
              <a:off x="3266" y="3360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3313" y="3394"/>
              <a:ext cx="846" cy="2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Boxed Value Types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6656151" y="5238380"/>
            <a:ext cx="1365302" cy="498748"/>
            <a:chOff x="4322" y="3360"/>
            <a:chExt cx="960" cy="33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>
              <a:off x="4322" y="3360"/>
              <a:ext cx="960" cy="3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4369" y="3434"/>
              <a:ext cx="846" cy="1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050" b="1">
                  <a:solidFill>
                    <a:srgbClr val="000000"/>
                  </a:solidFill>
                </a:rPr>
                <a:t>Delegates</a:t>
              </a:r>
            </a:p>
          </p:txBody>
        </p:sp>
      </p:grpSp>
      <p:cxnSp>
        <p:nvCxnSpPr>
          <p:cNvPr id="46" name="AutoShape 44"/>
          <p:cNvCxnSpPr>
            <a:cxnSpLocks noChangeShapeType="1"/>
            <a:stCxn id="5" idx="2"/>
            <a:endCxn id="8" idx="0"/>
          </p:cNvCxnSpPr>
          <p:nvPr/>
        </p:nvCxnSpPr>
        <p:spPr bwMode="auto">
          <a:xfrm rot="5400000">
            <a:off x="2681073" y="554742"/>
            <a:ext cx="512109" cy="3000819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7" name="AutoShape 45"/>
          <p:cNvCxnSpPr>
            <a:cxnSpLocks noChangeShapeType="1"/>
            <a:stCxn id="8" idx="2"/>
            <a:endCxn id="11" idx="1"/>
          </p:cNvCxnSpPr>
          <p:nvPr/>
        </p:nvCxnSpPr>
        <p:spPr bwMode="auto">
          <a:xfrm>
            <a:off x="1436716" y="2809952"/>
            <a:ext cx="423812" cy="558122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8" name="AutoShape 46"/>
          <p:cNvCxnSpPr>
            <a:cxnSpLocks noChangeShapeType="1"/>
            <a:stCxn id="8" idx="2"/>
            <a:endCxn id="14" idx="1"/>
          </p:cNvCxnSpPr>
          <p:nvPr/>
        </p:nvCxnSpPr>
        <p:spPr bwMode="auto">
          <a:xfrm>
            <a:off x="1436716" y="2809952"/>
            <a:ext cx="423812" cy="1800537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9" name="AutoShape 47"/>
          <p:cNvCxnSpPr>
            <a:cxnSpLocks noChangeShapeType="1"/>
            <a:stCxn id="8" idx="2"/>
            <a:endCxn id="17" idx="1"/>
          </p:cNvCxnSpPr>
          <p:nvPr/>
        </p:nvCxnSpPr>
        <p:spPr bwMode="auto">
          <a:xfrm>
            <a:off x="1436716" y="2809952"/>
            <a:ext cx="423812" cy="1123666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0" name="AutoShape 48"/>
          <p:cNvCxnSpPr>
            <a:cxnSpLocks noChangeShapeType="1"/>
            <a:stCxn id="5" idx="2"/>
            <a:endCxn id="20" idx="0"/>
          </p:cNvCxnSpPr>
          <p:nvPr/>
        </p:nvCxnSpPr>
        <p:spPr bwMode="auto">
          <a:xfrm rot="16200000" flipH="1">
            <a:off x="5219556" y="1017077"/>
            <a:ext cx="518047" cy="2082086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1" name="AutoShape 49"/>
          <p:cNvCxnSpPr>
            <a:cxnSpLocks noChangeShapeType="1"/>
          </p:cNvCxnSpPr>
          <p:nvPr/>
        </p:nvCxnSpPr>
        <p:spPr bwMode="auto">
          <a:xfrm rot="10800000" flipV="1">
            <a:off x="5017788" y="3056356"/>
            <a:ext cx="1507520" cy="258280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2" name="AutoShape 50"/>
          <p:cNvCxnSpPr>
            <a:cxnSpLocks noChangeShapeType="1"/>
            <a:stCxn id="20" idx="2"/>
          </p:cNvCxnSpPr>
          <p:nvPr/>
        </p:nvCxnSpPr>
        <p:spPr bwMode="auto">
          <a:xfrm rot="16200000" flipH="1">
            <a:off x="6268637" y="3066872"/>
            <a:ext cx="507653" cy="5689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3" name="AutoShape 51"/>
          <p:cNvCxnSpPr>
            <a:cxnSpLocks noChangeShapeType="1"/>
          </p:cNvCxnSpPr>
          <p:nvPr/>
        </p:nvCxnSpPr>
        <p:spPr bwMode="auto">
          <a:xfrm>
            <a:off x="6461310" y="3056356"/>
            <a:ext cx="1423611" cy="258280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4" name="AutoShape 52"/>
          <p:cNvCxnSpPr>
            <a:cxnSpLocks noChangeShapeType="1"/>
          </p:cNvCxnSpPr>
          <p:nvPr/>
        </p:nvCxnSpPr>
        <p:spPr bwMode="auto">
          <a:xfrm rot="10800000" flipV="1">
            <a:off x="4608197" y="3991507"/>
            <a:ext cx="893135" cy="249374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5" name="AutoShape 53"/>
          <p:cNvCxnSpPr>
            <a:cxnSpLocks noChangeShapeType="1"/>
            <a:stCxn id="23" idx="2"/>
            <a:endCxn id="32" idx="0"/>
          </p:cNvCxnSpPr>
          <p:nvPr/>
        </p:nvCxnSpPr>
        <p:spPr bwMode="auto">
          <a:xfrm rot="16200000" flipH="1">
            <a:off x="5350160" y="3481011"/>
            <a:ext cx="427498" cy="1092241"/>
          </a:xfrm>
          <a:prstGeom prst="bentConnector3">
            <a:avLst>
              <a:gd name="adj1" fmla="val 41579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6" name="AutoShape 54"/>
          <p:cNvCxnSpPr>
            <a:cxnSpLocks noChangeShapeType="1"/>
            <a:stCxn id="35" idx="2"/>
            <a:endCxn id="38" idx="0"/>
          </p:cNvCxnSpPr>
          <p:nvPr/>
        </p:nvCxnSpPr>
        <p:spPr bwMode="auto">
          <a:xfrm rot="5400000">
            <a:off x="4260818" y="4885057"/>
            <a:ext cx="492810" cy="201951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7" name="AutoShape 55"/>
          <p:cNvCxnSpPr>
            <a:cxnSpLocks noChangeShapeType="1"/>
            <a:stCxn id="35" idx="2"/>
            <a:endCxn id="41" idx="0"/>
          </p:cNvCxnSpPr>
          <p:nvPr/>
        </p:nvCxnSpPr>
        <p:spPr bwMode="auto">
          <a:xfrm rot="16200000" flipH="1">
            <a:off x="4973210" y="4374616"/>
            <a:ext cx="498747" cy="1228771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8" name="AutoShape 56"/>
          <p:cNvCxnSpPr>
            <a:cxnSpLocks noChangeShapeType="1"/>
          </p:cNvCxnSpPr>
          <p:nvPr/>
        </p:nvCxnSpPr>
        <p:spPr bwMode="auto">
          <a:xfrm>
            <a:off x="5117341" y="4993455"/>
            <a:ext cx="2221459" cy="244920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342395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skute</a:t>
            </a:r>
            <a:r>
              <a:rPr lang="cs-CZ" dirty="0" smtClean="0"/>
              <a:t>č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cs-CZ" dirty="0" smtClean="0"/>
              <a:t>dva nezávislé typové systémy</a:t>
            </a:r>
          </a:p>
          <a:p>
            <a:pPr lvl="1"/>
            <a:r>
              <a:rPr lang="cs-CZ" dirty="0" smtClean="0"/>
              <a:t>nativ</a:t>
            </a:r>
            <a:r>
              <a:rPr lang="en-US" dirty="0" smtClean="0"/>
              <a:t>e</a:t>
            </a:r>
            <a:endParaRPr lang="cs-CZ" dirty="0" smtClean="0"/>
          </a:p>
          <a:p>
            <a:pPr lvl="2"/>
            <a:r>
              <a:rPr lang="cs-CZ" dirty="0" smtClean="0"/>
              <a:t>original </a:t>
            </a:r>
            <a:r>
              <a:rPr lang="en-US" dirty="0" smtClean="0"/>
              <a:t>ISO </a:t>
            </a:r>
            <a:r>
              <a:rPr lang="cs-CZ" dirty="0" smtClean="0"/>
              <a:t>C++</a:t>
            </a:r>
          </a:p>
          <a:p>
            <a:pPr lvl="1"/>
            <a:r>
              <a:rPr lang="cs-CZ" dirty="0" smtClean="0"/>
              <a:t>mana</a:t>
            </a:r>
            <a:r>
              <a:rPr lang="en-US" dirty="0" err="1" smtClean="0"/>
              <a:t>ged</a:t>
            </a:r>
            <a:r>
              <a:rPr lang="cs-CZ" dirty="0" smtClean="0"/>
              <a:t> </a:t>
            </a:r>
          </a:p>
          <a:p>
            <a:pPr lvl="2"/>
            <a:r>
              <a:rPr lang="cs-CZ" i="1" dirty="0" smtClean="0"/>
              <a:t>fuj - manažovaný - řízený</a:t>
            </a:r>
          </a:p>
          <a:p>
            <a:pPr lvl="2"/>
            <a:r>
              <a:rPr lang="cs-CZ" dirty="0" smtClean="0"/>
              <a:t>CTS</a:t>
            </a:r>
          </a:p>
          <a:p>
            <a:pPr lvl="1"/>
            <a:r>
              <a:rPr lang="en-US" dirty="0" smtClean="0"/>
              <a:t>string vs. String, vector vs. array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cs-CZ" dirty="0" smtClean="0"/>
              <a:t>CTS</a:t>
            </a:r>
            <a:endParaRPr lang="en-US" dirty="0" smtClean="0"/>
          </a:p>
          <a:p>
            <a:pPr lvl="1"/>
            <a:r>
              <a:rPr lang="en-US" dirty="0" smtClean="0"/>
              <a:t>managed heap</a:t>
            </a:r>
            <a:endParaRPr lang="cs-CZ" dirty="0" smtClean="0"/>
          </a:p>
          <a:p>
            <a:pPr lvl="1"/>
            <a:r>
              <a:rPr lang="cs-CZ" dirty="0" smtClean="0"/>
              <a:t>handle</a:t>
            </a:r>
          </a:p>
          <a:p>
            <a:pPr lvl="2"/>
            <a:r>
              <a:rPr lang="cs-CZ" dirty="0" smtClean="0"/>
              <a:t>není to ukazatel</a:t>
            </a:r>
          </a:p>
          <a:p>
            <a:pPr lvl="2"/>
            <a:r>
              <a:rPr lang="cs-CZ" dirty="0" smtClean="0"/>
              <a:t>může se měnit</a:t>
            </a:r>
            <a:endParaRPr lang="en-US" dirty="0" smtClean="0"/>
          </a:p>
          <a:p>
            <a:pPr lvl="1"/>
            <a:r>
              <a:rPr lang="en-US" dirty="0" err="1" smtClean="0"/>
              <a:t>nov</a:t>
            </a:r>
            <a:r>
              <a:rPr lang="cs-CZ" dirty="0" smtClean="0"/>
              <a:t>é operátory: </a:t>
            </a:r>
            <a:r>
              <a:rPr lang="en-US" b="1" dirty="0" err="1" smtClean="0"/>
              <a:t>gcnew</a:t>
            </a:r>
            <a:r>
              <a:rPr lang="en-US" b="1" dirty="0" smtClean="0"/>
              <a:t> ^ %</a:t>
            </a:r>
            <a:endParaRPr lang="cs-CZ" b="1" dirty="0" smtClean="0"/>
          </a:p>
          <a:p>
            <a:pPr lvl="1"/>
            <a:r>
              <a:rPr lang="en-US" dirty="0" smtClean="0"/>
              <a:t>reference vs. value type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Typový systém </a:t>
            </a:r>
            <a:r>
              <a:rPr lang="en-US" dirty="0" smtClean="0"/>
              <a:t>C++/CLI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2590800"/>
            <a:ext cx="3276600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Native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{...};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 class Managed {...};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Native* n =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Managed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gcnew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Managed;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delete 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953000" y="4495800"/>
            <a:ext cx="1219200" cy="381000"/>
          </a:xfrm>
          <a:prstGeom prst="wedgeRoundRectCallout">
            <a:avLst>
              <a:gd name="adj1" fmla="val 37446"/>
              <a:gd name="adj2" fmla="val -2638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handle</a:t>
            </a:r>
            <a:endParaRPr lang="cs-CZ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010400" y="1752600"/>
            <a:ext cx="1219200" cy="533400"/>
          </a:xfrm>
          <a:prstGeom prst="wedgeRoundRectCallout">
            <a:avLst>
              <a:gd name="adj1" fmla="val -63395"/>
              <a:gd name="adj2" fmla="val 2362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native heap</a:t>
            </a:r>
            <a:endParaRPr lang="cs-CZ" sz="16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010400" y="4495800"/>
            <a:ext cx="1219200" cy="533400"/>
          </a:xfrm>
          <a:prstGeom prst="wedgeRoundRectCallout">
            <a:avLst>
              <a:gd name="adj1" fmla="val -59613"/>
              <a:gd name="adj2" fmla="val -20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managed heap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95982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</a:t>
            </a:r>
            <a:r>
              <a:rPr lang="cs-CZ" dirty="0" smtClean="0"/>
              <a:t>ční a hodnotové typy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610600" cy="28651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95400"/>
                <a:gridCol w="3505200"/>
                <a:gridCol w="3810000"/>
              </a:tblGrid>
              <a:tr h="16844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Typy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hodnotové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referenční</a:t>
                      </a:r>
                      <a:endParaRPr lang="cs-CZ" sz="1400" dirty="0"/>
                    </a:p>
                  </a:txBody>
                  <a:tcPr/>
                </a:tc>
              </a:tr>
              <a:tr h="2947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primitivní typy, malé kolekce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složitější struktury</a:t>
                      </a:r>
                      <a:endParaRPr lang="cs-CZ" sz="1400" dirty="0"/>
                    </a:p>
                  </a:txBody>
                  <a:tcPr/>
                </a:tc>
              </a:tr>
              <a:tr h="29477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umístění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přímo v paměti</a:t>
                      </a:r>
                      <a:r>
                        <a:rPr lang="en-US" sz="1400" dirty="0" smtClean="0"/>
                        <a:t> (z</a:t>
                      </a:r>
                      <a:r>
                        <a:rPr lang="cs-CZ" sz="1400" dirty="0" smtClean="0"/>
                        <a:t>ásobník)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vždy na </a:t>
                      </a:r>
                      <a:r>
                        <a:rPr lang="cs-CZ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[managed] </a:t>
                      </a:r>
                      <a:r>
                        <a:rPr lang="cs-CZ" sz="1400" dirty="0" smtClean="0"/>
                        <a:t>heapu</a:t>
                      </a:r>
                    </a:p>
                  </a:txBody>
                  <a:tcPr/>
                </a:tc>
              </a:tr>
              <a:tr h="16844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přístup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přímo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přes </a:t>
                      </a:r>
                      <a:r>
                        <a:rPr lang="cs-CZ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[tracking] </a:t>
                      </a:r>
                      <a:r>
                        <a:rPr lang="cs-CZ" sz="1400" dirty="0" smtClean="0"/>
                        <a:t>handle</a:t>
                      </a:r>
                      <a:endParaRPr lang="cs-CZ" sz="1400" dirty="0"/>
                    </a:p>
                  </a:txBody>
                  <a:tcPr/>
                </a:tc>
              </a:tr>
              <a:tr h="16844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přiřazení, parametry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hodnotou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odkazem</a:t>
                      </a:r>
                      <a:endParaRPr lang="cs-CZ" sz="1400" dirty="0"/>
                    </a:p>
                  </a:txBody>
                  <a:tcPr/>
                </a:tc>
              </a:tr>
              <a:tr h="16844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dědičnost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ne</a:t>
                      </a:r>
                      <a:endParaRPr kumimoji="0" lang="cs-CZ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jednoduchá</a:t>
                      </a:r>
                      <a:r>
                        <a:rPr lang="cs-CZ" sz="1400" baseline="0" dirty="0" smtClean="0"/>
                        <a:t>  (více interfaces)</a:t>
                      </a:r>
                      <a:endParaRPr lang="cs-CZ" sz="1400" dirty="0"/>
                    </a:p>
                  </a:txBody>
                  <a:tcPr/>
                </a:tc>
              </a:tr>
              <a:tr h="16844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copy</a:t>
                      </a:r>
                      <a:r>
                        <a:rPr lang="cs-CZ" sz="1400" baseline="0" dirty="0" smtClean="0"/>
                        <a:t> constr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ano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</a:t>
                      </a:r>
                      <a:endParaRPr lang="cs-CZ" sz="1400" dirty="0"/>
                    </a:p>
                  </a:txBody>
                  <a:tcPr/>
                </a:tc>
              </a:tr>
              <a:tr h="16844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default sémantika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stack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heap s.: boxing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heap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stack s.: </a:t>
                      </a:r>
                      <a:r>
                        <a:rPr lang="en-US" sz="1400" dirty="0" err="1" smtClean="0"/>
                        <a:t>autoalokace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105400" y="4495800"/>
            <a:ext cx="2971800" cy="13747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f(); };</a:t>
            </a:r>
          </a:p>
          <a:p>
            <a:pPr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A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gcnew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a-&gt;f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600200" y="4495800"/>
            <a:ext cx="3200400" cy="13747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value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B</a:t>
            </a: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x; };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B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b.x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0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5879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ref class</a:t>
            </a:r>
            <a:r>
              <a:rPr lang="cs-CZ" dirty="0" smtClean="0"/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dirty="0" smtClean="0"/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smtClean="0"/>
              <a:t>nesmí obsahovat nemanaged struktury</a:t>
            </a:r>
          </a:p>
          <a:p>
            <a:pPr lvl="1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jednoduch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á dědičnost</a:t>
            </a:r>
            <a:r>
              <a:rPr lang="cs-CZ" dirty="0" smtClean="0"/>
              <a:t>, vícenásobná dědičnost interface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 smtClean="0"/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dirty="0" smtClean="0"/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 smtClean="0"/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nepodporují dědičnost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!</a:t>
            </a:r>
          </a:p>
          <a:p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cs-CZ" dirty="0" smtClean="0"/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r>
              <a:rPr lang="cs-CZ" dirty="0" smtClean="0"/>
              <a:t>rozšíření enumu o několik metod</a:t>
            </a:r>
            <a:r>
              <a:rPr lang="en-US" dirty="0" smtClean="0"/>
              <a:t> - </a:t>
            </a:r>
            <a:r>
              <a:rPr lang="cs-CZ" dirty="0" smtClean="0"/>
              <a:t>ToString</a:t>
            </a:r>
            <a:endParaRPr lang="en-US" dirty="0" smtClean="0"/>
          </a:p>
          <a:p>
            <a:pPr lvl="1"/>
            <a:r>
              <a:rPr lang="en-US" dirty="0" smtClean="0"/>
              <a:t>value type</a:t>
            </a:r>
            <a:endParaRPr lang="cs-CZ" dirty="0" smtClean="0"/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/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smtClean="0"/>
              <a:t>abstract class bez dat</a:t>
            </a:r>
          </a:p>
          <a:p>
            <a:pPr lvl="1"/>
            <a:r>
              <a:rPr lang="cs-CZ" dirty="0" smtClean="0"/>
              <a:t>možnost vícenásobné dědičnosti</a:t>
            </a:r>
          </a:p>
          <a:p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array</a:t>
            </a:r>
          </a:p>
          <a:p>
            <a:pPr lvl="1"/>
            <a:r>
              <a:rPr lang="en-US" dirty="0" err="1" smtClean="0"/>
              <a:t>typovan</a:t>
            </a:r>
            <a:r>
              <a:rPr lang="cs-CZ" dirty="0" smtClean="0"/>
              <a:t>é vícerozměrné pole</a:t>
            </a:r>
            <a:r>
              <a:rPr lang="en-US" dirty="0" smtClean="0"/>
              <a:t> - jagged array</a:t>
            </a:r>
          </a:p>
          <a:p>
            <a:pPr lvl="1"/>
            <a:r>
              <a:rPr lang="cs-CZ" dirty="0"/>
              <a:t>kovariance - pokud existuje konverze z A na B</a:t>
            </a:r>
          </a:p>
          <a:p>
            <a:pPr lvl="2"/>
            <a:r>
              <a:rPr lang="cs-CZ" dirty="0"/>
              <a:t>array&lt;A&gt; aa; array&lt;B&gt; bb; bb = aa</a:t>
            </a:r>
            <a:r>
              <a:rPr lang="cs-CZ" dirty="0" smtClean="0"/>
              <a:t>;</a:t>
            </a:r>
          </a:p>
          <a:p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generic</a:t>
            </a:r>
          </a:p>
          <a:p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Agregovan</a:t>
            </a:r>
            <a:r>
              <a:rPr lang="cs-CZ" dirty="0" smtClean="0"/>
              <a:t>é t</a:t>
            </a:r>
            <a:r>
              <a:rPr lang="en-US" dirty="0" err="1" smtClean="0"/>
              <a:t>ypy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081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cs-CZ" dirty="0" smtClean="0"/>
              <a:t>String ≠ std::string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(!!!)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cs-CZ" dirty="0" smtClean="0"/>
              <a:t>templates vs. </a:t>
            </a:r>
            <a:r>
              <a:rPr lang="en-US" dirty="0" err="1" smtClean="0"/>
              <a:t>generi</a:t>
            </a:r>
            <a:r>
              <a:rPr lang="cs-CZ" dirty="0" smtClean="0"/>
              <a:t>cs</a:t>
            </a:r>
            <a:endParaRPr lang="en-US" dirty="0" smtClean="0"/>
          </a:p>
          <a:p>
            <a:pPr lvl="1"/>
            <a:r>
              <a:rPr lang="en-US" dirty="0" smtClean="0"/>
              <a:t>compile- vs. run- time</a:t>
            </a:r>
            <a:endParaRPr lang="cs-CZ" dirty="0" smtClean="0"/>
          </a:p>
          <a:p>
            <a:r>
              <a:rPr lang="cs-CZ" dirty="0" smtClean="0"/>
              <a:t>CLI kolekce</a:t>
            </a:r>
          </a:p>
          <a:p>
            <a:pPr lvl="1"/>
            <a:r>
              <a:rPr lang="cs-CZ" sz="1400" dirty="0"/>
              <a:t>ArrayList BitArray DictionaryBase Hashtable SortedList Stack Dictionary HashSet LinkedList List Queue </a:t>
            </a:r>
            <a:r>
              <a:rPr lang="cs-CZ" sz="1400" dirty="0" smtClean="0"/>
              <a:t>SortedDictionary SortedList </a:t>
            </a:r>
            <a:r>
              <a:rPr lang="cs-CZ" sz="1400" dirty="0"/>
              <a:t>SortedSet Stack </a:t>
            </a:r>
            <a:r>
              <a:rPr lang="cs-CZ" sz="1400" dirty="0" smtClean="0"/>
              <a:t>SynchronizedCollection</a:t>
            </a:r>
          </a:p>
          <a:p>
            <a:r>
              <a:rPr lang="cs-CZ" dirty="0" smtClean="0"/>
              <a:t>atributy, reflexe, I/O, ..., ...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</a:t>
            </a:r>
            <a:r>
              <a:rPr lang="cs-CZ" dirty="0" smtClean="0"/>
              <a:t>ší vlastnosti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25672"/>
            <a:ext cx="990600" cy="9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1752600"/>
            <a:ext cx="60198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String^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(char*) Runtime::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InteropServices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::Marshal::</a:t>
            </a:r>
            <a:b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StringToHGlobalAnsi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ToPointer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cs-CZ" sz="14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02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C++/CLI  </a:t>
            </a:r>
            <a:r>
              <a:rPr lang="en-US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  <a:sym typeface="Wingdings"/>
              </a:rPr>
              <a:t></a:t>
            </a:r>
            <a:r>
              <a:rPr lang="en-US" dirty="0" smtClean="0">
                <a:sym typeface="Wingdings"/>
              </a:rPr>
              <a:t>  C++</a:t>
            </a:r>
          </a:p>
          <a:p>
            <a:pPr lvl="1"/>
            <a:r>
              <a:rPr lang="en-US" dirty="0" err="1" smtClean="0">
                <a:sym typeface="Wingdings"/>
              </a:rPr>
              <a:t>jak</a:t>
            </a:r>
            <a:r>
              <a:rPr lang="en-US" dirty="0" smtClean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spojovat moduly a </a:t>
            </a:r>
            <a:r>
              <a:rPr lang="en-US" dirty="0" err="1" smtClean="0">
                <a:sym typeface="Wingdings"/>
              </a:rPr>
              <a:t>volat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metody</a:t>
            </a:r>
            <a:endParaRPr lang="cs-CZ" dirty="0" smtClean="0">
              <a:sym typeface="Wingdings"/>
            </a:endParaRPr>
          </a:p>
          <a:p>
            <a:pPr lvl="2"/>
            <a:r>
              <a:rPr lang="cs-CZ" b="1" dirty="0" smtClean="0">
                <a:solidFill>
                  <a:srgbClr val="00B050"/>
                </a:solidFill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std</a:t>
            </a:r>
            <a:r>
              <a:rPr lang="en-US" dirty="0" smtClean="0">
                <a:sym typeface="Wingdings"/>
              </a:rPr>
              <a:t>:: C++ data</a:t>
            </a:r>
          </a:p>
          <a:p>
            <a:pPr lvl="1"/>
            <a:r>
              <a:rPr lang="en-US" dirty="0" err="1" smtClean="0">
                <a:sym typeface="Wingdings"/>
              </a:rPr>
              <a:t>jak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sd</a:t>
            </a:r>
            <a:r>
              <a:rPr lang="cs-CZ" dirty="0" smtClean="0">
                <a:sym typeface="Wingdings"/>
              </a:rPr>
              <a:t>ílet managed a native data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 </a:t>
            </a:r>
            <a:r>
              <a:rPr lang="cs-CZ" dirty="0" smtClean="0">
                <a:sym typeface="Wingdings"/>
              </a:rPr>
              <a:t>nedělejte to - striktní rozhraní</a:t>
            </a:r>
          </a:p>
          <a:p>
            <a:pPr lvl="2"/>
            <a:r>
              <a:rPr lang="cs-CZ" dirty="0" smtClean="0">
                <a:sym typeface="Wingdings"/>
              </a:rPr>
              <a:t>speciální šablony</a:t>
            </a:r>
            <a:endParaRPr lang="en-US" dirty="0" smtClean="0">
              <a:sym typeface="Wingdings"/>
            </a:endParaRPr>
          </a:p>
          <a:p>
            <a:pPr lvl="3"/>
            <a:r>
              <a:rPr lang="en-US" b="1" dirty="0" err="1" smtClean="0">
                <a:sym typeface="Wingdings"/>
              </a:rPr>
              <a:t>ne</a:t>
            </a:r>
            <a:r>
              <a:rPr lang="en-US" dirty="0" err="1" smtClean="0">
                <a:sym typeface="Wingdings"/>
              </a:rPr>
              <a:t>d</a:t>
            </a:r>
            <a:r>
              <a:rPr lang="cs-CZ" dirty="0" smtClean="0">
                <a:sym typeface="Wingdings"/>
              </a:rPr>
              <a:t>ě</a:t>
            </a:r>
            <a:r>
              <a:rPr lang="en-US" dirty="0" err="1" smtClean="0">
                <a:sym typeface="Wingdings"/>
              </a:rPr>
              <a:t>lejte</a:t>
            </a:r>
            <a:r>
              <a:rPr lang="en-US" dirty="0" smtClean="0">
                <a:sym typeface="Wingdings"/>
              </a:rPr>
              <a:t> to!</a:t>
            </a:r>
            <a:endParaRPr lang="cs-CZ" dirty="0" smtClean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  <a:p>
            <a:r>
              <a:rPr lang="en-US" dirty="0" smtClean="0"/>
              <a:t>C++/CLI  </a:t>
            </a:r>
            <a:r>
              <a:rPr lang="en-US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  <a:sym typeface="Wingdings"/>
              </a:rPr>
              <a:t></a:t>
            </a:r>
            <a:r>
              <a:rPr lang="en-US" dirty="0" smtClean="0">
                <a:sym typeface="Wingdings"/>
              </a:rPr>
              <a:t>  C#</a:t>
            </a:r>
            <a:r>
              <a:rPr lang="cs-CZ" dirty="0" smtClean="0">
                <a:sym typeface="Wingdings"/>
              </a:rPr>
              <a:t>, </a:t>
            </a:r>
            <a:r>
              <a:rPr lang="en-US" dirty="0" smtClean="0">
                <a:sym typeface="Wingdings"/>
              </a:rPr>
              <a:t>*# </a:t>
            </a:r>
            <a:r>
              <a:rPr lang="cs-CZ" dirty="0" smtClean="0">
                <a:sym typeface="Wingdings"/>
              </a:rPr>
              <a:t>...</a:t>
            </a:r>
          </a:p>
          <a:p>
            <a:pPr lvl="1"/>
            <a:r>
              <a:rPr lang="cs-CZ" dirty="0" smtClean="0">
                <a:sym typeface="Wingdings"/>
              </a:rPr>
              <a:t>jak spojovat moduly</a:t>
            </a:r>
          </a:p>
          <a:p>
            <a:pPr lvl="2"/>
            <a:r>
              <a:rPr lang="cs-CZ" b="1" dirty="0" smtClean="0">
                <a:solidFill>
                  <a:srgbClr val="00B050"/>
                </a:solidFill>
                <a:sym typeface="Wingdings"/>
              </a:rPr>
              <a:t>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class library / add reference </a:t>
            </a:r>
            <a:r>
              <a:rPr lang="en-US" i="1" dirty="0" smtClean="0">
                <a:sym typeface="Wingdings"/>
              </a:rPr>
              <a:t>(</a:t>
            </a:r>
            <a:r>
              <a:rPr lang="cs-CZ" i="1" dirty="0" smtClean="0">
                <a:sym typeface="Wingdings"/>
              </a:rPr>
              <a:t>.dll</a:t>
            </a:r>
            <a:r>
              <a:rPr lang="en-US" i="1" dirty="0" smtClean="0">
                <a:sym typeface="Wingdings"/>
              </a:rPr>
              <a:t>)</a:t>
            </a:r>
            <a:endParaRPr lang="cs-CZ" i="1" dirty="0" smtClean="0">
              <a:sym typeface="Wingdings"/>
            </a:endParaRPr>
          </a:p>
          <a:p>
            <a:pPr lvl="1"/>
            <a:r>
              <a:rPr lang="cs-CZ" dirty="0" smtClean="0">
                <a:sym typeface="Wingdings"/>
              </a:rPr>
              <a:t>jak volat metody</a:t>
            </a:r>
          </a:p>
          <a:p>
            <a:pPr lvl="2"/>
            <a:r>
              <a:rPr lang="cs-CZ" b="1" dirty="0" smtClean="0">
                <a:solidFill>
                  <a:srgbClr val="00B050"/>
                </a:solidFill>
                <a:sym typeface="Wingdings"/>
              </a:rPr>
              <a:t>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class library</a:t>
            </a:r>
          </a:p>
          <a:p>
            <a:pPr lvl="1"/>
            <a:r>
              <a:rPr lang="cs-CZ" dirty="0" smtClean="0">
                <a:sym typeface="Wingdings"/>
              </a:rPr>
              <a:t>jak sdílet data</a:t>
            </a:r>
          </a:p>
          <a:p>
            <a:pPr lvl="2"/>
            <a:r>
              <a:rPr lang="cs-CZ" b="1" dirty="0" smtClean="0">
                <a:solidFill>
                  <a:srgbClr val="00B050"/>
                </a:solidFill>
                <a:sym typeface="Wingdings"/>
              </a:rPr>
              <a:t>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CTS</a:t>
            </a:r>
            <a:endParaRPr lang="en-US" dirty="0" smtClean="0">
              <a:sym typeface="Wingdings"/>
            </a:endParaRPr>
          </a:p>
          <a:p>
            <a:pPr lvl="2"/>
            <a:r>
              <a:rPr lang="en-US" b="1" dirty="0" smtClean="0">
                <a:solidFill>
                  <a:srgbClr val="FF9900"/>
                </a:solidFill>
                <a:sym typeface="Wingdings"/>
              </a:rPr>
              <a:t></a:t>
            </a:r>
            <a:r>
              <a:rPr lang="en-US" dirty="0" smtClean="0">
                <a:sym typeface="Wingdings"/>
              </a:rPr>
              <a:t> ne </a:t>
            </a:r>
            <a:r>
              <a:rPr lang="cs-CZ" dirty="0" smtClean="0">
                <a:sym typeface="Wingdings"/>
              </a:rPr>
              <a:t>std</a:t>
            </a:r>
            <a:r>
              <a:rPr lang="en-US" dirty="0" smtClean="0">
                <a:sym typeface="Wingdings"/>
              </a:rPr>
              <a:t>::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C++</a:t>
            </a:r>
            <a:endParaRPr lang="cs-CZ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Interoperabilita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6169905" y="3132463"/>
            <a:ext cx="1066800" cy="907941"/>
          </a:xfrm>
          <a:prstGeom prst="rect">
            <a:avLst/>
          </a:prstGeom>
          <a:solidFill>
            <a:srgbClr val="FFFF00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dirty="0" smtClean="0"/>
          </a:p>
          <a:p>
            <a:pPr algn="ctr"/>
            <a:r>
              <a:rPr lang="en-US" dirty="0" smtClean="0"/>
              <a:t>C#</a:t>
            </a:r>
          </a:p>
          <a:p>
            <a:pPr algn="ctr"/>
            <a:r>
              <a:rPr lang="en-US" dirty="0" err="1" smtClean="0"/>
              <a:t>.Net</a:t>
            </a:r>
            <a:endParaRPr lang="en-US" dirty="0" smtClean="0"/>
          </a:p>
          <a:p>
            <a:pPr algn="ctr"/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124200"/>
            <a:ext cx="106680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C++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6705" y="2893367"/>
            <a:ext cx="268995" cy="1384995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C++/CLI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335388" y="1952095"/>
            <a:ext cx="697735" cy="381000"/>
          </a:xfrm>
          <a:prstGeom prst="wedgeRoundRectCallout">
            <a:avLst>
              <a:gd name="adj1" fmla="val 68447"/>
              <a:gd name="adj2" fmla="val 2290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CTS</a:t>
            </a:r>
            <a:endParaRPr lang="cs-CZ" sz="16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689085" y="1951677"/>
            <a:ext cx="697735" cy="381000"/>
          </a:xfrm>
          <a:prstGeom prst="wedgeRoundRectCallout">
            <a:avLst>
              <a:gd name="adj1" fmla="val -63395"/>
              <a:gd name="adj2" fmla="val 2362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std</a:t>
            </a:r>
            <a:r>
              <a:rPr lang="en-US" sz="1600" dirty="0" smtClean="0"/>
              <a:t>::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5196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  <a:sym typeface="Wingdings"/>
              </a:rPr>
              <a:t></a:t>
            </a:r>
            <a:r>
              <a:rPr lang="cs-CZ" dirty="0" smtClean="0"/>
              <a:t> Klady</a:t>
            </a:r>
          </a:p>
          <a:p>
            <a:pPr lvl="1"/>
            <a:r>
              <a:rPr lang="cs-CZ" b="1" dirty="0" smtClean="0"/>
              <a:t>interoperabilita</a:t>
            </a:r>
            <a:r>
              <a:rPr lang="cs-CZ" dirty="0" smtClean="0"/>
              <a:t> - .Net, C</a:t>
            </a:r>
            <a:r>
              <a:rPr lang="en-US" dirty="0" smtClean="0"/>
              <a:t>#, CTS</a:t>
            </a:r>
            <a:endParaRPr lang="cs-CZ" dirty="0" smtClean="0"/>
          </a:p>
          <a:p>
            <a:pPr lvl="1"/>
            <a:r>
              <a:rPr lang="cs-CZ" dirty="0" smtClean="0"/>
              <a:t>téměř plná kompatibilita s C++</a:t>
            </a:r>
            <a:r>
              <a:rPr lang="en-US" dirty="0" smtClean="0"/>
              <a:t>03</a:t>
            </a:r>
            <a:endParaRPr lang="cs-CZ" dirty="0" smtClean="0"/>
          </a:p>
          <a:p>
            <a:pPr lvl="1"/>
            <a:r>
              <a:rPr lang="en-US" dirty="0" smtClean="0"/>
              <a:t>managed code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 smtClean="0"/>
              <a:t> Zápory</a:t>
            </a:r>
          </a:p>
          <a:p>
            <a:pPr lvl="1"/>
            <a:r>
              <a:rPr lang="cs-CZ" dirty="0" smtClean="0"/>
              <a:t>dva jazyky v jednom</a:t>
            </a:r>
          </a:p>
          <a:p>
            <a:pPr lvl="1"/>
            <a:r>
              <a:rPr lang="cs-CZ" dirty="0" smtClean="0"/>
              <a:t>odlišné typové systémy</a:t>
            </a:r>
          </a:p>
          <a:p>
            <a:pPr lvl="1"/>
            <a:r>
              <a:rPr lang="cs-CZ" dirty="0" smtClean="0"/>
              <a:t>podivná syntaxe a hlavně sémantika</a:t>
            </a:r>
          </a:p>
          <a:p>
            <a:pPr lvl="2"/>
            <a:r>
              <a:rPr lang="cs-CZ" dirty="0" smtClean="0"/>
              <a:t>mnoho </a:t>
            </a:r>
            <a:r>
              <a:rPr lang="cs-CZ" i="1" dirty="0" smtClean="0"/>
              <a:t>divných </a:t>
            </a:r>
            <a:r>
              <a:rPr lang="cs-CZ" dirty="0" smtClean="0"/>
              <a:t>variant definovaných výčtem</a:t>
            </a:r>
            <a:endParaRPr lang="en-US" dirty="0" smtClean="0"/>
          </a:p>
          <a:p>
            <a:pPr lvl="1"/>
            <a:r>
              <a:rPr lang="en-US" dirty="0" smtClean="0"/>
              <a:t>ne</a:t>
            </a:r>
            <a:r>
              <a:rPr lang="cs-CZ" dirty="0" smtClean="0"/>
              <a:t>kompatibil</a:t>
            </a:r>
            <a:r>
              <a:rPr lang="en-US" dirty="0" smtClean="0"/>
              <a:t>n</a:t>
            </a:r>
            <a:r>
              <a:rPr lang="cs-CZ" dirty="0" smtClean="0"/>
              <a:t>í </a:t>
            </a:r>
            <a:r>
              <a:rPr lang="cs-CZ" dirty="0"/>
              <a:t>s C</a:t>
            </a:r>
            <a:r>
              <a:rPr lang="cs-CZ" dirty="0" smtClean="0"/>
              <a:t>++</a:t>
            </a:r>
            <a:r>
              <a:rPr lang="en-US" dirty="0" smtClean="0"/>
              <a:t>11/14/17</a:t>
            </a:r>
            <a:endParaRPr lang="cs-CZ" dirty="0" smtClean="0"/>
          </a:p>
          <a:p>
            <a:pPr lvl="1"/>
            <a:endParaRPr lang="cs-CZ" sz="1100" dirty="0"/>
          </a:p>
          <a:p>
            <a:r>
              <a:rPr lang="cs-CZ" sz="2800" b="1" dirty="0" smtClean="0">
                <a:solidFill>
                  <a:srgbClr val="00B0F0"/>
                </a:solidFill>
                <a:sym typeface="Wingdings"/>
              </a:rPr>
              <a:t></a:t>
            </a:r>
            <a:r>
              <a:rPr lang="cs-CZ" dirty="0" smtClean="0"/>
              <a:t> Use cases</a:t>
            </a:r>
          </a:p>
          <a:p>
            <a:pPr lvl="1"/>
            <a:r>
              <a:rPr lang="cs-CZ" dirty="0" smtClean="0"/>
              <a:t>C++ project</a:t>
            </a:r>
            <a:r>
              <a:rPr lang="en-US" dirty="0" smtClean="0"/>
              <a:t>, </a:t>
            </a:r>
            <a:r>
              <a:rPr lang="cs-CZ" dirty="0" smtClean="0"/>
              <a:t>tenké C++/CLI rozhraní </a:t>
            </a:r>
            <a:endParaRPr lang="en-US" dirty="0" smtClean="0"/>
          </a:p>
          <a:p>
            <a:pPr lvl="2"/>
            <a:r>
              <a:rPr lang="cs-CZ" dirty="0"/>
              <a:t>.Net </a:t>
            </a:r>
            <a:r>
              <a:rPr lang="cs-CZ" dirty="0" smtClean="0"/>
              <a:t>služby</a:t>
            </a:r>
            <a:endParaRPr lang="en-US" dirty="0" smtClean="0"/>
          </a:p>
          <a:p>
            <a:pPr lvl="2"/>
            <a:r>
              <a:rPr lang="en-US" dirty="0" err="1" smtClean="0"/>
              <a:t>i</a:t>
            </a:r>
            <a:r>
              <a:rPr lang="cs-CZ" dirty="0" smtClean="0"/>
              <a:t>nteroperabilita s C</a:t>
            </a:r>
            <a:r>
              <a:rPr lang="en-US" dirty="0" smtClean="0"/>
              <a:t>#</a:t>
            </a:r>
            <a:r>
              <a:rPr lang="cs-CZ" dirty="0" smtClean="0"/>
              <a:t>, VB, F</a:t>
            </a:r>
            <a:r>
              <a:rPr lang="en-US" dirty="0" smtClean="0"/>
              <a:t>#</a:t>
            </a:r>
            <a:r>
              <a:rPr lang="cs-CZ" dirty="0" smtClean="0"/>
              <a:t>, </a:t>
            </a:r>
            <a:r>
              <a:rPr lang="en-US" dirty="0" smtClean="0"/>
              <a:t>*#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r>
              <a:rPr lang="cs-CZ" dirty="0" smtClean="0"/>
              <a:t> first-choice language</a:t>
            </a:r>
          </a:p>
          <a:p>
            <a:pPr lvl="2"/>
            <a:r>
              <a:rPr lang="cs-CZ" dirty="0" smtClean="0">
                <a:solidFill>
                  <a:srgbClr val="C00000"/>
                </a:solidFill>
              </a:rPr>
              <a:t>no</a:t>
            </a:r>
            <a:r>
              <a:rPr lang="en-US" dirty="0" smtClean="0">
                <a:solidFill>
                  <a:srgbClr val="C00000"/>
                </a:solidFill>
              </a:rPr>
              <a:t>!</a:t>
            </a:r>
            <a:endParaRPr lang="cs-CZ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Zhodnocen</a:t>
            </a:r>
            <a:r>
              <a:rPr lang="cs-CZ" dirty="0" smtClean="0"/>
              <a:t>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49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7800" y="3962400"/>
            <a:ext cx="4191000" cy="2031325"/>
          </a:xfrm>
          <a:prstGeom prst="rect">
            <a:avLst/>
          </a:prstGeom>
          <a:solidFill>
            <a:srgbClr val="CEF1AB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namespace App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class Program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static void Main(string[]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clilib.A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 =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clilib.A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c.f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C++/CLI a C#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600200"/>
            <a:ext cx="3276600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clilib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ref class A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public: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A() : x_(0) {}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f() {...};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33400" y="990600"/>
            <a:ext cx="3505200" cy="381000"/>
          </a:xfrm>
          <a:prstGeom prst="wedgeRoundRectCallout">
            <a:avLst>
              <a:gd name="adj1" fmla="val -5434"/>
              <a:gd name="adj2" fmla="val 1136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Project: C++ CLR Class Library</a:t>
            </a:r>
            <a:endParaRPr lang="cs-CZ" sz="16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609600" y="3352800"/>
            <a:ext cx="3505200" cy="381000"/>
          </a:xfrm>
          <a:prstGeom prst="wedgeRoundRectCallout">
            <a:avLst>
              <a:gd name="adj1" fmla="val -2174"/>
              <a:gd name="adj2" fmla="val 1186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Project: C# Console App</a:t>
            </a:r>
            <a:endParaRPr lang="cs-CZ" sz="1600" dirty="0"/>
          </a:p>
        </p:txBody>
      </p:sp>
      <p:sp>
        <p:nvSpPr>
          <p:cNvPr id="15" name="Oval 14"/>
          <p:cNvSpPr/>
          <p:nvPr/>
        </p:nvSpPr>
        <p:spPr>
          <a:xfrm>
            <a:off x="6400800" y="2057400"/>
            <a:ext cx="16764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clilib.dll</a:t>
            </a:r>
            <a:endParaRPr lang="cs-CZ" dirty="0"/>
          </a:p>
        </p:txBody>
      </p:sp>
      <p:cxnSp>
        <p:nvCxnSpPr>
          <p:cNvPr id="17" name="Straight Arrow Connector 16"/>
          <p:cNvCxnSpPr>
            <a:stCxn id="4" idx="3"/>
            <a:endCxn id="15" idx="2"/>
          </p:cNvCxnSpPr>
          <p:nvPr/>
        </p:nvCxnSpPr>
        <p:spPr>
          <a:xfrm flipV="1">
            <a:off x="4724400" y="2400300"/>
            <a:ext cx="1676400" cy="119"/>
          </a:xfrm>
          <a:prstGeom prst="straightConnector1">
            <a:avLst/>
          </a:prstGeom>
          <a:ln w="63500" cmpd="thinThick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4"/>
          </p:cNvCxnSpPr>
          <p:nvPr/>
        </p:nvCxnSpPr>
        <p:spPr>
          <a:xfrm rot="5400000">
            <a:off x="5524500" y="2247902"/>
            <a:ext cx="1219202" cy="2209798"/>
          </a:xfrm>
          <a:prstGeom prst="straightConnector1">
            <a:avLst/>
          </a:prstGeom>
          <a:ln>
            <a:tailEnd type="arrow" w="med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5867400" y="3962400"/>
            <a:ext cx="1905000" cy="685800"/>
          </a:xfrm>
          <a:prstGeom prst="wedgeRoundRectCallout">
            <a:avLst>
              <a:gd name="adj1" fmla="val 18326"/>
              <a:gd name="adj2" fmla="val -2160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Reference:</a:t>
            </a:r>
          </a:p>
          <a:p>
            <a:pPr algn="ctr"/>
            <a:r>
              <a:rPr lang="en-US" sz="1600" dirty="0" smtClean="0"/>
              <a:t>clilib.dll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6408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C++ a </a:t>
            </a:r>
            <a:r>
              <a:rPr lang="cs-CZ" dirty="0" smtClean="0"/>
              <a:t>vlastní C moduly</a:t>
            </a:r>
          </a:p>
          <a:p>
            <a:pPr lvl="1"/>
            <a:r>
              <a:rPr lang="cs-CZ" dirty="0" smtClean="0"/>
              <a:t>obj, lib, dll</a:t>
            </a:r>
            <a:r>
              <a:rPr lang="en-US" dirty="0" smtClean="0"/>
              <a:t>/</a:t>
            </a:r>
            <a:r>
              <a:rPr lang="cs-CZ" dirty="0" smtClean="0"/>
              <a:t>so</a:t>
            </a:r>
          </a:p>
          <a:p>
            <a:pPr lvl="1"/>
            <a:r>
              <a:rPr lang="cs-CZ" dirty="0" smtClean="0"/>
              <a:t>jak linkovat C a C++ moduly </a:t>
            </a:r>
          </a:p>
          <a:p>
            <a:pPr lvl="1"/>
            <a:r>
              <a:rPr lang="cs-CZ" dirty="0" smtClean="0"/>
              <a:t>jak dělat společné C/C++ headery </a:t>
            </a:r>
          </a:p>
          <a:p>
            <a:endParaRPr lang="cs-CZ" dirty="0" smtClean="0"/>
          </a:p>
          <a:p>
            <a:r>
              <a:rPr lang="en-US" dirty="0" smtClean="0"/>
              <a:t>C++ a </a:t>
            </a:r>
            <a:r>
              <a:rPr lang="cs-CZ" dirty="0" smtClean="0"/>
              <a:t>cizí C knihovny</a:t>
            </a:r>
          </a:p>
          <a:p>
            <a:pPr lvl="1"/>
            <a:r>
              <a:rPr lang="cs-CZ" dirty="0" smtClean="0"/>
              <a:t>jak z C++ volat C knihovny</a:t>
            </a:r>
          </a:p>
          <a:p>
            <a:pPr lvl="1"/>
            <a:r>
              <a:rPr lang="cs-CZ" dirty="0" smtClean="0"/>
              <a:t>callback z C knihoven do C++</a:t>
            </a:r>
            <a:endParaRPr lang="en-US" dirty="0" smtClean="0"/>
          </a:p>
          <a:p>
            <a:pPr lvl="1"/>
            <a:r>
              <a:rPr lang="en-US" dirty="0" err="1" smtClean="0"/>
              <a:t>mandlov</a:t>
            </a:r>
            <a:r>
              <a:rPr lang="cs-CZ" dirty="0" smtClean="0"/>
              <a:t>ání, volací konvence</a:t>
            </a:r>
          </a:p>
          <a:p>
            <a:pPr lvl="1"/>
            <a:r>
              <a:rPr lang="cs-CZ" dirty="0" smtClean="0"/>
              <a:t>dynamicky linkované knihovny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C++ a </a:t>
            </a:r>
            <a:r>
              <a:rPr lang="en-US" dirty="0" err="1" smtClean="0"/>
              <a:t>.Net</a:t>
            </a:r>
            <a:r>
              <a:rPr lang="en-US" dirty="0" smtClean="0"/>
              <a:t>/C#/</a:t>
            </a:r>
            <a:r>
              <a:rPr lang="en-US" dirty="0" err="1" smtClean="0"/>
              <a:t>cokoliv</a:t>
            </a:r>
            <a:r>
              <a:rPr lang="en-US" dirty="0" smtClean="0"/>
              <a:t>#</a:t>
            </a:r>
          </a:p>
          <a:p>
            <a:pPr lvl="1"/>
            <a:r>
              <a:rPr lang="cs-CZ" dirty="0"/>
              <a:t>jak spojovat moduly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volat metody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sdílet data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Interoperabilita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 více </a:t>
            </a:r>
            <a:r>
              <a:rPr lang="cs-CZ" dirty="0" smtClean="0"/>
              <a:t>modulů</a:t>
            </a:r>
            <a:endParaRPr lang="en-US" dirty="0"/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1089025" y="5287963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884238" y="2060575"/>
            <a:ext cx="1062037" cy="757238"/>
          </a:xfrm>
          <a:prstGeom prst="flowChartMulti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2484438" y="2060575"/>
            <a:ext cx="1062037" cy="757238"/>
          </a:xfrm>
          <a:prstGeom prst="flowChartMulti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844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40846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6848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Link</a:t>
            </a:r>
            <a:endParaRPr lang="en-US" sz="160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2850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7986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417638" y="2746375"/>
            <a:ext cx="114300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941638" y="27463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988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9990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>
            <a:off x="4541838" y="2670175"/>
            <a:ext cx="12954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6065838" y="267017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5992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2" name="AutoShape 18"/>
          <p:cNvSpPr>
            <a:spLocks noChangeArrowheads="1"/>
          </p:cNvSpPr>
          <p:nvPr/>
        </p:nvSpPr>
        <p:spPr bwMode="auto">
          <a:xfrm>
            <a:off x="42370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3" name="AutoShape 19"/>
          <p:cNvSpPr>
            <a:spLocks noChangeArrowheads="1"/>
          </p:cNvSpPr>
          <p:nvPr/>
        </p:nvSpPr>
        <p:spPr bwMode="auto">
          <a:xfrm>
            <a:off x="41608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40846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5" name="AutoShape 21"/>
          <p:cNvSpPr>
            <a:spLocks noChangeArrowheads="1"/>
          </p:cNvSpPr>
          <p:nvPr/>
        </p:nvSpPr>
        <p:spPr bwMode="auto">
          <a:xfrm>
            <a:off x="56848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6" name="AutoShape 22"/>
          <p:cNvSpPr>
            <a:spLocks noChangeArrowheads="1"/>
          </p:cNvSpPr>
          <p:nvPr/>
        </p:nvSpPr>
        <p:spPr bwMode="auto">
          <a:xfrm>
            <a:off x="56086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55324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68" name="AutoShape 24"/>
          <p:cNvSpPr>
            <a:spLocks noChangeArrowheads="1"/>
          </p:cNvSpPr>
          <p:nvPr/>
        </p:nvSpPr>
        <p:spPr bwMode="auto">
          <a:xfrm>
            <a:off x="4265613" y="51355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9" name="AutoShape 25"/>
          <p:cNvSpPr>
            <a:spLocks noChangeArrowheads="1"/>
          </p:cNvSpPr>
          <p:nvPr/>
        </p:nvSpPr>
        <p:spPr bwMode="auto">
          <a:xfrm>
            <a:off x="4189413" y="52117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4113213" y="52879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 flipV="1">
            <a:off x="5151438" y="442277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72" name="AutoShape 28"/>
          <p:cNvSpPr>
            <a:spLocks noChangeArrowheads="1"/>
          </p:cNvSpPr>
          <p:nvPr/>
        </p:nvSpPr>
        <p:spPr bwMode="auto">
          <a:xfrm>
            <a:off x="1233488" y="4640263"/>
            <a:ext cx="2952750" cy="360362"/>
          </a:xfrm>
          <a:prstGeom prst="wedgeRoundRectCallout">
            <a:avLst>
              <a:gd name="adj1" fmla="val 3546"/>
              <a:gd name="adj2" fmla="val -10286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dk1"/>
                </a:solidFill>
              </a:rPr>
              <a:t>kompilace jednoho modulu</a:t>
            </a:r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6324600" y="1219200"/>
            <a:ext cx="1223963" cy="358775"/>
          </a:xfrm>
          <a:prstGeom prst="wedgeRoundRectCallout">
            <a:avLst>
              <a:gd name="adj1" fmla="val -58949"/>
              <a:gd name="adj2" fmla="val 1411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knihovny</a:t>
            </a:r>
          </a:p>
        </p:txBody>
      </p:sp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3394075" y="1219200"/>
            <a:ext cx="2016125" cy="373063"/>
          </a:xfrm>
          <a:prstGeom prst="wedgeRoundRectCallout">
            <a:avLst>
              <a:gd name="adj1" fmla="val -57960"/>
              <a:gd name="adj2" fmla="val 15010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knihovní headery</a:t>
            </a:r>
          </a:p>
        </p:txBody>
      </p:sp>
      <p:sp>
        <p:nvSpPr>
          <p:cNvPr id="262176" name="AutoShape 32"/>
          <p:cNvSpPr>
            <a:spLocks noChangeArrowheads="1"/>
          </p:cNvSpPr>
          <p:nvPr/>
        </p:nvSpPr>
        <p:spPr bwMode="auto">
          <a:xfrm>
            <a:off x="1304925" y="1255713"/>
            <a:ext cx="1728788" cy="360362"/>
          </a:xfrm>
          <a:prstGeom prst="wedgeRoundRectCallout">
            <a:avLst>
              <a:gd name="adj1" fmla="val -45315"/>
              <a:gd name="adj2" fmla="val 1411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vlastní headery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873125" y="377507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79" name="AutoShape 35"/>
          <p:cNvSpPr>
            <a:spLocks noChangeArrowheads="1"/>
          </p:cNvSpPr>
          <p:nvPr/>
        </p:nvSpPr>
        <p:spPr bwMode="auto">
          <a:xfrm>
            <a:off x="946150" y="543242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801688" y="55753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2025650" y="5503863"/>
            <a:ext cx="2087563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2339975" y="6165850"/>
            <a:ext cx="1512888" cy="360363"/>
          </a:xfrm>
          <a:prstGeom prst="wedgeRoundRectCallout">
            <a:avLst>
              <a:gd name="adj1" fmla="val -69727"/>
              <a:gd name="adj2" fmla="val -12665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další moduly</a:t>
            </a:r>
            <a:endParaRPr lang="en-US" sz="16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vlastní knihovny</a:t>
            </a:r>
            <a:endParaRPr lang="en-US" dirty="0"/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1089025" y="5287963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884238" y="2060575"/>
            <a:ext cx="1062037" cy="757238"/>
          </a:xfrm>
          <a:prstGeom prst="flowChartMulti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2484438" y="2060575"/>
            <a:ext cx="1062037" cy="757238"/>
          </a:xfrm>
          <a:prstGeom prst="flowChartMulti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844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40846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684838" y="3813175"/>
            <a:ext cx="914400" cy="609600"/>
          </a:xfrm>
          <a:prstGeom prst="flowChartOnlineStorag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Lib</a:t>
            </a:r>
            <a:endParaRPr lang="en-US" sz="1600" dirty="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285038" y="3813175"/>
            <a:ext cx="914400" cy="6096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.lib</a:t>
            </a:r>
            <a:endParaRPr lang="en-US" sz="1600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7986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417638" y="2746375"/>
            <a:ext cx="114300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941638" y="27463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988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9990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5992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8" name="AutoShape 24"/>
          <p:cNvSpPr>
            <a:spLocks noChangeArrowheads="1"/>
          </p:cNvSpPr>
          <p:nvPr/>
        </p:nvSpPr>
        <p:spPr bwMode="auto">
          <a:xfrm>
            <a:off x="4265613" y="51355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9" name="AutoShape 25"/>
          <p:cNvSpPr>
            <a:spLocks noChangeArrowheads="1"/>
          </p:cNvSpPr>
          <p:nvPr/>
        </p:nvSpPr>
        <p:spPr bwMode="auto">
          <a:xfrm>
            <a:off x="4189413" y="52117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4113213" y="52879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 flipV="1">
            <a:off x="5151438" y="442277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72" name="AutoShape 28"/>
          <p:cNvSpPr>
            <a:spLocks noChangeArrowheads="1"/>
          </p:cNvSpPr>
          <p:nvPr/>
        </p:nvSpPr>
        <p:spPr bwMode="auto">
          <a:xfrm>
            <a:off x="1233488" y="4640263"/>
            <a:ext cx="2952750" cy="360362"/>
          </a:xfrm>
          <a:prstGeom prst="wedgeRoundRectCallout">
            <a:avLst>
              <a:gd name="adj1" fmla="val 3546"/>
              <a:gd name="adj2" fmla="val -10286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dk1"/>
                </a:solidFill>
              </a:rPr>
              <a:t>kompilace jednoho modulu</a:t>
            </a:r>
          </a:p>
        </p:txBody>
      </p:sp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3394075" y="1219200"/>
            <a:ext cx="2016125" cy="373063"/>
          </a:xfrm>
          <a:prstGeom prst="wedgeRoundRectCallout">
            <a:avLst>
              <a:gd name="adj1" fmla="val -57960"/>
              <a:gd name="adj2" fmla="val 15010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knihovní headery</a:t>
            </a:r>
          </a:p>
        </p:txBody>
      </p:sp>
      <p:sp>
        <p:nvSpPr>
          <p:cNvPr id="262176" name="AutoShape 32"/>
          <p:cNvSpPr>
            <a:spLocks noChangeArrowheads="1"/>
          </p:cNvSpPr>
          <p:nvPr/>
        </p:nvSpPr>
        <p:spPr bwMode="auto">
          <a:xfrm>
            <a:off x="1304925" y="1255713"/>
            <a:ext cx="1728788" cy="360362"/>
          </a:xfrm>
          <a:prstGeom prst="wedgeRoundRectCallout">
            <a:avLst>
              <a:gd name="adj1" fmla="val -45315"/>
              <a:gd name="adj2" fmla="val 1411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vlastní headery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873125" y="377507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79" name="AutoShape 35"/>
          <p:cNvSpPr>
            <a:spLocks noChangeArrowheads="1"/>
          </p:cNvSpPr>
          <p:nvPr/>
        </p:nvSpPr>
        <p:spPr bwMode="auto">
          <a:xfrm>
            <a:off x="946150" y="543242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801688" y="55753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2025650" y="5503863"/>
            <a:ext cx="2087563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2339975" y="6165850"/>
            <a:ext cx="1512888" cy="360363"/>
          </a:xfrm>
          <a:prstGeom prst="wedgeRoundRectCallout">
            <a:avLst>
              <a:gd name="adj1" fmla="val -69727"/>
              <a:gd name="adj2" fmla="val -12665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dk1"/>
                </a:solidFill>
              </a:rPr>
              <a:t>další moduly</a:t>
            </a:r>
            <a:endParaRPr lang="en-US" sz="16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US" dirty="0" smtClean="0"/>
              <a:t>++ exe / C lib</a:t>
            </a:r>
            <a:endParaRPr lang="en-US" dirty="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38400" y="39624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C</a:t>
            </a:r>
            <a:r>
              <a:rPr lang="en-US" sz="1600" b="1" dirty="0" smtClean="0"/>
              <a:t>PP</a:t>
            </a:r>
            <a:r>
              <a:rPr lang="cs-CZ" sz="1600" dirty="0" smtClean="0"/>
              <a:t>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3962400" y="3962400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410200" y="39624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Link</a:t>
            </a:r>
            <a:endParaRPr lang="en-US" sz="1600" dirty="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010400" y="3962400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676400" y="4267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600200" y="2743200"/>
            <a:ext cx="990600" cy="1524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52800" y="4267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876800" y="4267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 flipH="1">
            <a:off x="5867400" y="2667000"/>
            <a:ext cx="1524000" cy="1295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324600" y="4267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3962400" y="2057400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.obj</a:t>
            </a:r>
            <a:endParaRPr lang="en-US" sz="1600" dirty="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7010400" y="2057400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2743200" y="1066800"/>
            <a:ext cx="1981200" cy="609600"/>
          </a:xfrm>
          <a:prstGeom prst="wedgeRoundRectCallout">
            <a:avLst>
              <a:gd name="adj1" fmla="val -42632"/>
              <a:gd name="adj2" fmla="val 987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dk1"/>
                </a:solidFill>
              </a:rPr>
              <a:t>zdroj</a:t>
            </a:r>
            <a:r>
              <a:rPr lang="cs-CZ" sz="1600" dirty="0" smtClean="0">
                <a:solidFill>
                  <a:schemeClr val="dk1"/>
                </a:solidFill>
              </a:rPr>
              <a:t>ový text </a:t>
            </a:r>
            <a:r>
              <a:rPr lang="en-US" sz="1600" dirty="0" smtClean="0">
                <a:solidFill>
                  <a:schemeClr val="dk1"/>
                </a:solidFill>
              </a:rPr>
              <a:t>/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smtClean="0">
                <a:solidFill>
                  <a:schemeClr val="dk1"/>
                </a:solidFill>
              </a:rPr>
              <a:t>p</a:t>
            </a:r>
            <a:r>
              <a:rPr lang="cs-CZ" sz="1600" dirty="0" smtClean="0">
                <a:solidFill>
                  <a:schemeClr val="dk1"/>
                </a:solidFill>
              </a:rPr>
              <a:t>řekladač C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762000" y="39624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exe</a:t>
            </a:r>
            <a:r>
              <a:rPr lang="cs-CZ" sz="1600" dirty="0" smtClean="0"/>
              <a:t>.cpp</a:t>
            </a:r>
            <a:endParaRPr lang="en-US" sz="1600" dirty="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685800" y="16002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lib</a:t>
            </a:r>
            <a:r>
              <a:rPr lang="cs-CZ" sz="1600" dirty="0" smtClean="0"/>
              <a:t>.c</a:t>
            </a:r>
            <a:endParaRPr lang="en-US" sz="1600" dirty="0"/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685800" y="25146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lib</a:t>
            </a:r>
            <a:r>
              <a:rPr lang="cs-CZ" sz="1600" dirty="0" smtClean="0"/>
              <a:t>.</a:t>
            </a:r>
            <a:r>
              <a:rPr lang="en-US" sz="1600" dirty="0" smtClean="0"/>
              <a:t>h</a:t>
            </a:r>
            <a:endParaRPr lang="en-US" sz="16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 flipH="1">
            <a:off x="2438400" y="20574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flipV="1">
            <a:off x="1600200" y="2362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1600200" y="1828800"/>
            <a:ext cx="9906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1" name="AutoShape 8"/>
          <p:cNvSpPr>
            <a:spLocks noChangeArrowheads="1"/>
          </p:cNvSpPr>
          <p:nvPr/>
        </p:nvSpPr>
        <p:spPr bwMode="auto">
          <a:xfrm flipH="1">
            <a:off x="5410200" y="20574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Lib</a:t>
            </a:r>
            <a:endParaRPr lang="en-US" sz="1600" dirty="0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6324600" y="2362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4876800" y="2362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3352800" y="2362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2743200" y="4953000"/>
            <a:ext cx="1981200" cy="609600"/>
          </a:xfrm>
          <a:prstGeom prst="wedgeRoundRectCallout">
            <a:avLst>
              <a:gd name="adj1" fmla="val -44031"/>
              <a:gd name="adj2" fmla="val -1058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dk1"/>
                </a:solidFill>
              </a:rPr>
              <a:t>zdroj</a:t>
            </a:r>
            <a:r>
              <a:rPr lang="cs-CZ" sz="1600" dirty="0" smtClean="0">
                <a:solidFill>
                  <a:schemeClr val="dk1"/>
                </a:solidFill>
              </a:rPr>
              <a:t>ový text </a:t>
            </a:r>
            <a:r>
              <a:rPr lang="en-US" sz="1600" dirty="0" smtClean="0">
                <a:solidFill>
                  <a:schemeClr val="dk1"/>
                </a:solidFill>
              </a:rPr>
              <a:t>/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smtClean="0">
                <a:solidFill>
                  <a:schemeClr val="dk1"/>
                </a:solidFill>
              </a:rPr>
              <a:t>p</a:t>
            </a:r>
            <a:r>
              <a:rPr lang="cs-CZ" sz="1600" dirty="0" smtClean="0">
                <a:solidFill>
                  <a:schemeClr val="dk1"/>
                </a:solidFill>
              </a:rPr>
              <a:t>řekladač C</a:t>
            </a:r>
            <a:r>
              <a:rPr lang="en-US" sz="1600" dirty="0" smtClean="0">
                <a:solidFill>
                  <a:schemeClr val="dk1"/>
                </a:solidFill>
              </a:rPr>
              <a:t>++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US" dirty="0" smtClean="0"/>
              <a:t>++ exe / C lib</a:t>
            </a:r>
            <a:endParaRPr lang="en-US" dirty="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362200" y="3048000"/>
            <a:ext cx="914400" cy="609600"/>
          </a:xfrm>
          <a:prstGeom prst="flowChartOnlineStorage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C</a:t>
            </a:r>
            <a:r>
              <a:rPr lang="en-US" sz="1600" dirty="0" smtClean="0"/>
              <a:t>PP</a:t>
            </a:r>
            <a:r>
              <a:rPr lang="cs-CZ" sz="1600" dirty="0" smtClean="0"/>
              <a:t>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3886200" y="3048000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334000" y="3048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Link</a:t>
            </a:r>
            <a:endParaRPr lang="en-US" sz="1600" dirty="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6934200" y="3048000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600200" y="3352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600200" y="2362200"/>
            <a:ext cx="914400" cy="990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2766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800600" y="3352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 flipH="1">
            <a:off x="5791200" y="2286000"/>
            <a:ext cx="16002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248400" y="3352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3962400" y="1676400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.obj</a:t>
            </a:r>
            <a:endParaRPr lang="en-US" sz="1600" dirty="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7010400" y="1676400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685800" y="30480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exe</a:t>
            </a:r>
            <a:r>
              <a:rPr lang="cs-CZ" sz="1600" dirty="0" smtClean="0"/>
              <a:t>.cpp</a:t>
            </a:r>
            <a:endParaRPr lang="en-US" sz="1600" dirty="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685800" y="12192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lib</a:t>
            </a:r>
            <a:r>
              <a:rPr lang="cs-CZ" sz="1600" dirty="0" smtClean="0"/>
              <a:t>.c</a:t>
            </a:r>
            <a:endParaRPr lang="en-US" sz="1600" dirty="0"/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685800" y="21336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lib</a:t>
            </a:r>
            <a:r>
              <a:rPr lang="cs-CZ" sz="1600" dirty="0" smtClean="0"/>
              <a:t>.</a:t>
            </a:r>
            <a:r>
              <a:rPr lang="en-US" sz="1600" dirty="0" smtClean="0"/>
              <a:t>h</a:t>
            </a:r>
            <a:endParaRPr lang="en-US" sz="16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 flipH="1">
            <a:off x="2438400" y="1676400"/>
            <a:ext cx="914400" cy="609600"/>
          </a:xfrm>
          <a:prstGeom prst="flowChartOnlineStorage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flipV="1">
            <a:off x="1600200" y="1981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1600200" y="1447800"/>
            <a:ext cx="99060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1" name="AutoShape 8"/>
          <p:cNvSpPr>
            <a:spLocks noChangeArrowheads="1"/>
          </p:cNvSpPr>
          <p:nvPr/>
        </p:nvSpPr>
        <p:spPr bwMode="auto">
          <a:xfrm flipH="1">
            <a:off x="5410200" y="16764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Lib</a:t>
            </a:r>
            <a:endParaRPr lang="en-US" sz="1600" dirty="0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6324600" y="1981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4876800" y="1981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3352800" y="1981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" name="Content Placeholder 1"/>
          <p:cNvSpPr>
            <a:spLocks noGrp="1"/>
          </p:cNvSpPr>
          <p:nvPr>
            <p:ph idx="1"/>
          </p:nvPr>
        </p:nvSpPr>
        <p:spPr>
          <a:xfrm>
            <a:off x="228600" y="4572000"/>
            <a:ext cx="87630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 error LNK2019: unresolved external symbol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"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__</a:t>
            </a:r>
            <a:r>
              <a:rPr lang="en-US" b="1" dirty="0" err="1" smtClean="0">
                <a:solidFill>
                  <a:srgbClr val="FF0000"/>
                </a:solidFill>
              </a:rPr>
              <a:t>cdecl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lib_fnc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)" (?</a:t>
            </a:r>
            <a:r>
              <a:rPr lang="en-US" b="1" dirty="0" err="1" smtClean="0">
                <a:solidFill>
                  <a:srgbClr val="FF0000"/>
                </a:solidFill>
              </a:rPr>
              <a:t>lib_fnc</a:t>
            </a:r>
            <a:r>
              <a:rPr lang="en-US" b="1" dirty="0" smtClean="0">
                <a:solidFill>
                  <a:srgbClr val="FF0000"/>
                </a:solidFill>
              </a:rPr>
              <a:t>@@YAHH@Z)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referenced in function _main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6400800" y="5334000"/>
            <a:ext cx="2362200" cy="609600"/>
          </a:xfrm>
          <a:prstGeom prst="wedgeRoundRectCallout">
            <a:avLst>
              <a:gd name="adj1" fmla="val -60197"/>
              <a:gd name="adj2" fmla="val -850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dk1"/>
                </a:solidFill>
              </a:rPr>
              <a:t>what the ... ... hell???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324600" y="3124200"/>
            <a:ext cx="486103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mangling</a:t>
            </a:r>
          </a:p>
          <a:p>
            <a:pPr lvl="1"/>
            <a:r>
              <a:rPr lang="cs-CZ" dirty="0" smtClean="0"/>
              <a:t>mandlování</a:t>
            </a:r>
            <a:r>
              <a:rPr lang="en-US" dirty="0" smtClean="0"/>
              <a:t>, </a:t>
            </a:r>
            <a:r>
              <a:rPr lang="cs-CZ" dirty="0" smtClean="0"/>
              <a:t>znetvoření</a:t>
            </a:r>
          </a:p>
          <a:p>
            <a:pPr lvl="1"/>
            <a:r>
              <a:rPr lang="cs-CZ" i="1" dirty="0" smtClean="0"/>
              <a:t>name-decoration</a:t>
            </a:r>
          </a:p>
          <a:p>
            <a:endParaRPr lang="cs-CZ" sz="800" dirty="0" smtClean="0"/>
          </a:p>
          <a:p>
            <a:r>
              <a:rPr lang="cs-CZ" dirty="0" smtClean="0"/>
              <a:t>syntaktická a sémantická informace o symbolu</a:t>
            </a:r>
          </a:p>
          <a:p>
            <a:pPr lvl="1"/>
            <a:r>
              <a:rPr lang="en-US" dirty="0" smtClean="0"/>
              <a:t>overloading / p</a:t>
            </a:r>
            <a:r>
              <a:rPr lang="cs-CZ" dirty="0" smtClean="0"/>
              <a:t>řetěžování </a:t>
            </a:r>
            <a:r>
              <a:rPr lang="cs-CZ" dirty="0" smtClean="0">
                <a:latin typeface="Arial Unicode MS"/>
                <a:ea typeface="Arial Unicode MS"/>
                <a:cs typeface="Arial Unicode MS"/>
              </a:rPr>
              <a:t>➠ </a:t>
            </a:r>
            <a:r>
              <a:rPr lang="cs-CZ" dirty="0"/>
              <a:t>nejednoznačnost</a:t>
            </a:r>
            <a:endParaRPr lang="en-US" dirty="0"/>
          </a:p>
          <a:p>
            <a:r>
              <a:rPr lang="cs-CZ" dirty="0" smtClean="0"/>
              <a:t>zjednoznačnění identifikátoru</a:t>
            </a:r>
          </a:p>
          <a:p>
            <a:pPr lvl="1"/>
            <a:r>
              <a:rPr lang="cs-CZ" dirty="0"/>
              <a:t>proměnná / funkce / operator / metoda</a:t>
            </a:r>
          </a:p>
          <a:p>
            <a:pPr lvl="1"/>
            <a:r>
              <a:rPr lang="cs-CZ" dirty="0" smtClean="0"/>
              <a:t>typy a typové konstrukce parametrů a návratové hodnoty</a:t>
            </a:r>
          </a:p>
          <a:p>
            <a:pPr lvl="1"/>
            <a:r>
              <a:rPr lang="cs-CZ" dirty="0" smtClean="0"/>
              <a:t>třída, další atributy (const, volatile, ...)</a:t>
            </a:r>
          </a:p>
          <a:p>
            <a:pPr lvl="1"/>
            <a:r>
              <a:rPr lang="cs-CZ" dirty="0" smtClean="0"/>
              <a:t>volací konvence</a:t>
            </a:r>
            <a:endParaRPr lang="en-US" dirty="0" smtClean="0"/>
          </a:p>
          <a:p>
            <a:endParaRPr lang="cs-CZ" sz="800" dirty="0" smtClean="0"/>
          </a:p>
          <a:p>
            <a:r>
              <a:rPr lang="en-US" dirty="0" smtClean="0"/>
              <a:t>form</a:t>
            </a:r>
            <a:r>
              <a:rPr lang="cs-CZ" dirty="0" smtClean="0"/>
              <a:t>át</a:t>
            </a:r>
            <a:r>
              <a:rPr lang="en-US" dirty="0" smtClean="0"/>
              <a:t> </a:t>
            </a:r>
            <a:r>
              <a:rPr lang="en-US" dirty="0" err="1" smtClean="0"/>
              <a:t>jednotn</a:t>
            </a:r>
            <a:r>
              <a:rPr lang="cs-CZ" dirty="0" smtClean="0"/>
              <a:t>ě nedefinovaný</a:t>
            </a:r>
          </a:p>
          <a:p>
            <a:pPr lvl="1"/>
            <a:r>
              <a:rPr lang="cs-CZ" dirty="0" smtClean="0"/>
              <a:t>závislý na platformě, překladači, ...</a:t>
            </a:r>
          </a:p>
          <a:p>
            <a:pPr lvl="1"/>
            <a:r>
              <a:rPr lang="cs-CZ" dirty="0" smtClean="0"/>
              <a:t>obecně nepřenositelné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Mandlov</a:t>
            </a:r>
            <a:r>
              <a:rPr lang="cs-CZ" dirty="0" smtClean="0"/>
              <a:t>ání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533400"/>
            <a:ext cx="28956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int 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int 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void);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a {};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a 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a; };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a 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};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731678"/>
            <a:ext cx="3810000" cy="312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US" dirty="0" smtClean="0"/>
              <a:t>++ exe / C lib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pureclib.c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9906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PURECLIB__H_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#define PURECLIB__H_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lib_x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447800"/>
            <a:ext cx="25908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cppexe.cpp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pureclib.h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....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lib_fnc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( 1);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flipH="1">
            <a:off x="67056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C</a:t>
            </a:r>
            <a:r>
              <a:rPr lang="en-US" sz="1600" dirty="0" smtClean="0"/>
              <a:t>PP</a:t>
            </a:r>
            <a:r>
              <a:rPr lang="cs-CZ" sz="1600" dirty="0" smtClean="0"/>
              <a:t>C</a:t>
            </a:r>
            <a:endParaRPr lang="en-US" sz="1600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1219200" y="4191000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 smtClean="0"/>
              <a:t> CC</a:t>
            </a:r>
            <a:endParaRPr lang="en-US" sz="1600" dirty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162800" y="3505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1676400" y="3048000"/>
            <a:ext cx="27432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419600" y="3048000"/>
            <a:ext cx="27432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3276600" y="4191000"/>
            <a:ext cx="2438400" cy="9144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dk1"/>
                </a:solidFill>
              </a:rPr>
              <a:t>různé</a:t>
            </a:r>
            <a:r>
              <a:rPr lang="cs-CZ" sz="1600" dirty="0" smtClean="0">
                <a:solidFill>
                  <a:schemeClr val="dk1"/>
                </a:solidFill>
              </a:rPr>
              <a:t> překladače</a:t>
            </a:r>
            <a:br>
              <a:rPr lang="cs-CZ" sz="1600" dirty="0" smtClean="0">
                <a:solidFill>
                  <a:schemeClr val="dk1"/>
                </a:solidFill>
              </a:rPr>
            </a:br>
            <a:r>
              <a:rPr lang="cs-CZ" sz="1600" b="1" dirty="0" smtClean="0">
                <a:solidFill>
                  <a:schemeClr val="dk1"/>
                </a:solidFill>
              </a:rPr>
              <a:t>různé</a:t>
            </a:r>
            <a:r>
              <a:rPr lang="cs-CZ" sz="1600" dirty="0" smtClean="0">
                <a:solidFill>
                  <a:schemeClr val="dk1"/>
                </a:solidFill>
              </a:rPr>
              <a:t> jazyky</a:t>
            </a:r>
          </a:p>
          <a:p>
            <a:pPr algn="ctr"/>
            <a:r>
              <a:rPr lang="cs-CZ" sz="1600" b="1" dirty="0" smtClean="0"/>
              <a:t>různé</a:t>
            </a:r>
            <a:r>
              <a:rPr lang="cs-CZ" sz="1600" dirty="0" smtClean="0"/>
              <a:t> </a:t>
            </a:r>
            <a:r>
              <a:rPr lang="en-US" sz="1600" dirty="0" err="1" smtClean="0"/>
              <a:t>konvence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5334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_</a:t>
            </a:r>
            <a:r>
              <a:rPr lang="en-US" sz="1600" dirty="0" err="1" smtClean="0"/>
              <a:t>lib_fnc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019800" y="5181600"/>
            <a:ext cx="2362200" cy="457200"/>
          </a:xfrm>
          <a:prstGeom prst="wedgeRoundRectCallout">
            <a:avLst>
              <a:gd name="adj1" fmla="val 273"/>
              <a:gd name="adj2" fmla="val -482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?</a:t>
            </a:r>
            <a:r>
              <a:rPr lang="en-US" sz="1600" dirty="0" err="1" smtClean="0"/>
              <a:t>lib_fnc</a:t>
            </a:r>
            <a:r>
              <a:rPr lang="en-US" sz="1600" dirty="0" smtClean="0"/>
              <a:t>@@YAHH@Z</a:t>
            </a:r>
            <a:endParaRPr lang="cs-CZ" sz="16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2222</Words>
  <Application>Microsoft Office PowerPoint</Application>
  <PresentationFormat>On-screen Show (4:3)</PresentationFormat>
  <Paragraphs>699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 Unicode MS</vt:lpstr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NPRG051 Pokročilé programování v C++</vt:lpstr>
      <vt:lpstr>Interoperabilita</vt:lpstr>
      <vt:lpstr>Interoperabilita</vt:lpstr>
      <vt:lpstr>Překlad více modulů</vt:lpstr>
      <vt:lpstr>Vytvoření vlastní knihovny</vt:lpstr>
      <vt:lpstr>C++ exe / C lib</vt:lpstr>
      <vt:lpstr>C++ exe / C lib</vt:lpstr>
      <vt:lpstr>Mandlování</vt:lpstr>
      <vt:lpstr>C++ exe / C lib</vt:lpstr>
      <vt:lpstr>extern "C"</vt:lpstr>
      <vt:lpstr>extern "C"</vt:lpstr>
      <vt:lpstr>Společné hlavičkové soubory</vt:lpstr>
      <vt:lpstr>Volací konvence</vt:lpstr>
      <vt:lpstr>C++ callback</vt:lpstr>
      <vt:lpstr>C++ callback</vt:lpstr>
      <vt:lpstr>Dynamicky linkované knihovny</vt:lpstr>
      <vt:lpstr>dll - Windows</vt:lpstr>
      <vt:lpstr>dll - POSIX</vt:lpstr>
      <vt:lpstr>C++/CLI</vt:lpstr>
      <vt:lpstr>C++/CLI</vt:lpstr>
      <vt:lpstr>Architektura CLI</vt:lpstr>
      <vt:lpstr>Common Type System</vt:lpstr>
      <vt:lpstr>Typový systém C++/CLI</vt:lpstr>
      <vt:lpstr>Referenční a hodnotové typy</vt:lpstr>
      <vt:lpstr>Agregované typy</vt:lpstr>
      <vt:lpstr>Další vlastnosti</vt:lpstr>
      <vt:lpstr>Interoperabilita</vt:lpstr>
      <vt:lpstr>Zhodnocení</vt:lpstr>
      <vt:lpstr>C++/CLI a C#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NPRG051 Pokročilé programování v C++ a C</dc:title>
  <dc:creator>Filip</dc:creator>
  <cp:lastModifiedBy>Filip O Zavoral</cp:lastModifiedBy>
  <cp:revision>378</cp:revision>
  <dcterms:created xsi:type="dcterms:W3CDTF">2006-08-16T00:00:00Z</dcterms:created>
  <dcterms:modified xsi:type="dcterms:W3CDTF">2020-03-11T14:12:00Z</dcterms:modified>
</cp:coreProperties>
</file>