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7" r:id="rId10"/>
    <p:sldId id="265" r:id="rId11"/>
    <p:sldId id="273" r:id="rId12"/>
    <p:sldId id="266" r:id="rId13"/>
    <p:sldId id="270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2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2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6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6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1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4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8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6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17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E917-E23C-4FF1-9598-11F6C84E4A2B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10C9-A28E-43E3-AA6C-FCFB2FE51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2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pp/named_req/OutputIterator" TargetMode="External"/><Relationship Id="rId2" Type="http://schemas.openxmlformats.org/officeDocument/2006/relationships/hyperlink" Target="https://en.wikipedia.org/wiki/Proxy_patter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aph_(discrete_mathematics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oS_and_So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 Database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NPRG051</a:t>
            </a:r>
            <a:r>
              <a:rPr lang="en-US" dirty="0"/>
              <a:t> - </a:t>
            </a:r>
            <a:r>
              <a:rPr lang="cs-CZ" dirty="0"/>
              <a:t>Advanced </a:t>
            </a:r>
            <a:r>
              <a:rPr lang="en-US" dirty="0"/>
              <a:t>Programming in </a:t>
            </a:r>
            <a:r>
              <a:rPr lang="cs-CZ" dirty="0"/>
              <a:t>C</a:t>
            </a:r>
            <a:r>
              <a:rPr lang="en-US" dirty="0"/>
              <a:t>++</a:t>
            </a:r>
          </a:p>
          <a:p>
            <a:r>
              <a:rPr lang="en-US" dirty="0"/>
              <a:t>Assignment #1</a:t>
            </a:r>
          </a:p>
          <a:p>
            <a:r>
              <a:rPr lang="en-US" dirty="0"/>
              <a:t>2023/24</a:t>
            </a:r>
          </a:p>
        </p:txBody>
      </p:sp>
    </p:spTree>
    <p:extLst>
      <p:ext uri="{BB962C8B-B14F-4D97-AF65-F5344CB8AC3E}">
        <p14:creationId xmlns:p14="http://schemas.microsoft.com/office/powerpoint/2010/main" val="110426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functions for vertexes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Add a new vertex into the DB with default properties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vertex_t </a:t>
            </a:r>
            <a:r>
              <a:rPr lang="cs-CZ" sz="2400" b="1" dirty="0">
                <a:latin typeface="Consolas" panose="020B0609020204030204" pitchFamily="49" charset="0"/>
              </a:rPr>
              <a:t>add_vertex</a:t>
            </a:r>
            <a:r>
              <a:rPr lang="cs-CZ" sz="2400" dirty="0">
                <a:latin typeface="Consolas" panose="020B0609020204030204" pitchFamily="49" charset="0"/>
              </a:rPr>
              <a:t>(GraphSchema::vertex_user_id_t &amp;&amp;)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Add a new vertex into the DB with given properties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vertex_t </a:t>
            </a:r>
            <a:r>
              <a:rPr lang="cs-CZ" sz="2400" b="1" dirty="0">
                <a:latin typeface="Consolas" panose="020B0609020204030204" pitchFamily="49" charset="0"/>
              </a:rPr>
              <a:t>add_vertex</a:t>
            </a:r>
            <a:r>
              <a:rPr lang="cs-CZ" sz="2400" dirty="0">
                <a:latin typeface="Consolas" panose="020B0609020204030204" pitchFamily="49" charset="0"/>
              </a:rPr>
              <a:t>(GraphSchema::vertex_user_id_t &amp;&amp;, 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                   </a:t>
            </a:r>
            <a:r>
              <a:rPr lang="cs-CZ" sz="2400" dirty="0">
                <a:latin typeface="Consolas" panose="020B0609020204030204" pitchFamily="49" charset="0"/>
              </a:rPr>
              <a:t>Props &amp;&amp;...)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Return [begin(),end()] iterators to all vertexes in DB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std::</a:t>
            </a:r>
            <a:r>
              <a:rPr lang="en-US" sz="2400" dirty="0">
                <a:latin typeface="Consolas" panose="020B0609020204030204" pitchFamily="49" charset="0"/>
              </a:rPr>
              <a:t>ranges::subrange</a:t>
            </a:r>
            <a:r>
              <a:rPr lang="cs-CZ" sz="2400" dirty="0">
                <a:latin typeface="Consolas" panose="020B0609020204030204" pitchFamily="49" charset="0"/>
              </a:rPr>
              <a:t>&lt;vertex_it_t&gt; </a:t>
            </a:r>
            <a:r>
              <a:rPr lang="cs-CZ" sz="2400" b="1" dirty="0">
                <a:latin typeface="Consolas" panose="020B0609020204030204" pitchFamily="49" charset="0"/>
              </a:rPr>
              <a:t>get_vertexes</a:t>
            </a:r>
            <a:r>
              <a:rPr lang="cs-CZ" sz="2400" dirty="0">
                <a:latin typeface="Consolas" panose="020B0609020204030204" pitchFamily="49" charset="0"/>
              </a:rPr>
              <a:t>()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0327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std::ranges::subrange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Contains two iterators of given type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Readable using</a:t>
            </a: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begin(), end()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for ( auto &amp;&amp; v : graph.</a:t>
            </a:r>
            <a:r>
              <a:rPr lang="cs-CZ" sz="2400" b="1" dirty="0">
                <a:latin typeface="Consolas" panose="020B0609020204030204" pitchFamily="49" charset="0"/>
              </a:rPr>
              <a:t>get_vertexes</a:t>
            </a:r>
            <a:r>
              <a:rPr lang="cs-CZ" sz="2400" dirty="0">
                <a:latin typeface="Consolas" panose="020B0609020204030204" pitchFamily="49" charset="0"/>
              </a:rPr>
              <a:t>()</a:t>
            </a:r>
            <a:r>
              <a:rPr lang="en-US" sz="2400" dirty="0">
                <a:latin typeface="Consolas" panose="020B0609020204030204" pitchFamily="49" charset="0"/>
              </a:rPr>
              <a:t> ) {/*...*/}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get&lt;0&gt;(), get&lt;1&gt;()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auto [b, e] = graph.</a:t>
            </a:r>
            <a:r>
              <a:rPr lang="cs-CZ" sz="2400" b="1" dirty="0">
                <a:latin typeface="Consolas" panose="020B0609020204030204" pitchFamily="49" charset="0"/>
              </a:rPr>
              <a:t>get_vertexes</a:t>
            </a:r>
            <a:r>
              <a:rPr lang="cs-CZ" sz="2400" dirty="0">
                <a:latin typeface="Consolas" panose="020B0609020204030204" pitchFamily="49" charset="0"/>
              </a:rPr>
              <a:t>()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std::</a:t>
            </a:r>
            <a:r>
              <a:rPr lang="en-US" sz="2400" dirty="0" err="1">
                <a:latin typeface="Consolas" panose="020B0609020204030204" pitchFamily="49" charset="0"/>
              </a:rPr>
              <a:t>for_each</a:t>
            </a:r>
            <a:r>
              <a:rPr lang="en-US" sz="2400">
                <a:latin typeface="Consolas" panose="020B0609020204030204" pitchFamily="49" charset="0"/>
              </a:rPr>
              <a:t>(b, e, /*...*/);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2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functions for edges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Add a new edge between 2 vertexes into the DB with default //  property values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edge_t </a:t>
            </a:r>
            <a:r>
              <a:rPr lang="cs-CZ" sz="2400" b="1" dirty="0">
                <a:latin typeface="Consolas" panose="020B0609020204030204" pitchFamily="49" charset="0"/>
              </a:rPr>
              <a:t>add_edge</a:t>
            </a:r>
            <a:r>
              <a:rPr lang="cs-CZ" sz="2400" dirty="0">
                <a:latin typeface="Consolas" panose="020B0609020204030204" pitchFamily="49" charset="0"/>
              </a:rPr>
              <a:t>(GraphSchema::edge_user_id_t &amp;&amp;, 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               </a:t>
            </a:r>
            <a:r>
              <a:rPr lang="cs-CZ" sz="2400" dirty="0">
                <a:latin typeface="Consolas" panose="020B0609020204030204" pitchFamily="49" charset="0"/>
              </a:rPr>
              <a:t>const vertex_t &amp;, const vertex_t &amp;)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r>
              <a:rPr lang="cs-CZ" sz="2400" dirty="0">
                <a:latin typeface="Consolas" panose="020B0609020204030204" pitchFamily="49" charset="0"/>
              </a:rPr>
              <a:t> 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Add a new edge between 2 vertexes into the DB with given //  property values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edge_t </a:t>
            </a:r>
            <a:r>
              <a:rPr lang="cs-CZ" sz="2400" b="1" dirty="0">
                <a:latin typeface="Consolas" panose="020B0609020204030204" pitchFamily="49" charset="0"/>
              </a:rPr>
              <a:t>add_edge</a:t>
            </a:r>
            <a:r>
              <a:rPr lang="cs-CZ" sz="2400" dirty="0">
                <a:latin typeface="Consolas" panose="020B0609020204030204" pitchFamily="49" charset="0"/>
              </a:rPr>
              <a:t>(GraphSchema::edge_user_id_t &amp;&amp;, 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               </a:t>
            </a:r>
            <a:r>
              <a:rPr lang="cs-CZ" sz="2400" dirty="0">
                <a:latin typeface="Consolas" panose="020B0609020204030204" pitchFamily="49" charset="0"/>
              </a:rPr>
              <a:t>vertex_t, vertex_t,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cs-CZ" sz="2400" dirty="0">
                <a:latin typeface="Consolas" panose="020B0609020204030204" pitchFamily="49" charset="0"/>
              </a:rPr>
              <a:t>Props &amp;&amp;...)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Return [begin(),end()] iterators to all edges in DB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std::</a:t>
            </a:r>
            <a:r>
              <a:rPr lang="en-US" sz="2400" dirty="0">
                <a:latin typeface="Consolas" panose="020B0609020204030204" pitchFamily="49" charset="0"/>
              </a:rPr>
              <a:t>ranges::subrange</a:t>
            </a:r>
            <a:r>
              <a:rPr lang="cs-CZ" sz="2400" dirty="0">
                <a:latin typeface="Consolas" panose="020B0609020204030204" pitchFamily="49" charset="0"/>
              </a:rPr>
              <a:t>&lt;edge_it_t&gt; </a:t>
            </a:r>
            <a:r>
              <a:rPr lang="cs-CZ" sz="2400" b="1" dirty="0">
                <a:latin typeface="Consolas" panose="020B0609020204030204" pitchFamily="49" charset="0"/>
              </a:rPr>
              <a:t>get_edges</a:t>
            </a:r>
            <a:r>
              <a:rPr lang="cs-CZ" sz="2400" dirty="0">
                <a:latin typeface="Consolas" panose="020B0609020204030204" pitchFamily="49" charset="0"/>
              </a:rPr>
              <a:t>()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endParaRPr lang="cs-CZ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6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types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vertex_t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The vertex type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edge_t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The edge type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vertex_it_t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The vertex iterator type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edge_it_t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The edge iterator type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neighbor_it_t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The neighbor iterator type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9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API: the vertex class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Returns id of the vertex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GraphSchema::vertex_user_id_t </a:t>
            </a:r>
            <a:r>
              <a:rPr lang="cs-CZ" b="1" dirty="0">
                <a:latin typeface="Consolas" panose="020B0609020204030204" pitchFamily="49" charset="0"/>
              </a:rPr>
              <a:t>id</a:t>
            </a:r>
            <a:r>
              <a:rPr lang="cs-CZ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Returns all properties of vertex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GraphSchema::vertex_property_t </a:t>
            </a:r>
            <a:r>
              <a:rPr lang="cs-CZ" b="1" dirty="0">
                <a:latin typeface="Consolas" panose="020B0609020204030204" pitchFamily="49" charset="0"/>
              </a:rPr>
              <a:t>get_properties</a:t>
            </a:r>
            <a:r>
              <a:rPr lang="cs-CZ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Returns a single property value on I-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place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auto </a:t>
            </a:r>
            <a:r>
              <a:rPr lang="cs-CZ" b="1" dirty="0">
                <a:latin typeface="Consolas" panose="020B0609020204030204" pitchFamily="49" charset="0"/>
              </a:rPr>
              <a:t>get_property</a:t>
            </a:r>
            <a:r>
              <a:rPr lang="en-US" dirty="0">
                <a:latin typeface="Consolas" panose="020B0609020204030204" pitchFamily="49" charset="0"/>
              </a:rPr>
              <a:t>&lt;I&gt;</a:t>
            </a:r>
            <a:r>
              <a:rPr lang="cs-CZ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Set all values of properties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void </a:t>
            </a:r>
            <a:r>
              <a:rPr lang="cs-CZ" b="1" dirty="0">
                <a:latin typeface="Consolas" panose="020B0609020204030204" pitchFamily="49" charset="0"/>
              </a:rPr>
              <a:t>set_properties</a:t>
            </a:r>
            <a:r>
              <a:rPr lang="cs-CZ" dirty="0">
                <a:latin typeface="Consolas" panose="020B0609020204030204" pitchFamily="49" charset="0"/>
              </a:rPr>
              <a:t>(PropsType &amp;&amp;...);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Set a single property value on I-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place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void </a:t>
            </a:r>
            <a:r>
              <a:rPr lang="cs-CZ" b="1" dirty="0">
                <a:latin typeface="Consolas" panose="020B0609020204030204" pitchFamily="49" charset="0"/>
              </a:rPr>
              <a:t>set_property</a:t>
            </a:r>
            <a:r>
              <a:rPr lang="en-US" dirty="0">
                <a:latin typeface="Consolas" panose="020B0609020204030204" pitchFamily="49" charset="0"/>
              </a:rPr>
              <a:t>&lt;I&gt;</a:t>
            </a:r>
            <a:r>
              <a:rPr lang="cs-CZ" dirty="0">
                <a:latin typeface="Consolas" panose="020B0609020204030204" pitchFamily="49" charset="0"/>
              </a:rPr>
              <a:t>(PropType);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A iterator type that traverses outgoing edges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neighbor_it_t</a:t>
            </a:r>
            <a:r>
              <a:rPr lang="cs-CZ" dirty="0">
                <a:latin typeface="Consolas" panose="020B0609020204030204" pitchFamily="49" charset="0"/>
              </a:rPr>
              <a:t> =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Return [begin(),end()] iterators to the neighbors </a:t>
            </a:r>
            <a:r>
              <a:rPr lang="cs-CZ" dirty="0">
                <a:latin typeface="Consolas" panose="020B0609020204030204" pitchFamily="49" charset="0"/>
              </a:rPr>
              <a:t>std::</a:t>
            </a:r>
            <a:r>
              <a:rPr lang="en-US" dirty="0">
                <a:latin typeface="Consolas" panose="020B0609020204030204" pitchFamily="49" charset="0"/>
              </a:rPr>
              <a:t>ranges::subrange</a:t>
            </a:r>
            <a:r>
              <a:rPr lang="cs-CZ" dirty="0">
                <a:latin typeface="Consolas" panose="020B0609020204030204" pitchFamily="49" charset="0"/>
              </a:rPr>
              <a:t>&lt;neighbor_it_t&gt; </a:t>
            </a:r>
            <a:r>
              <a:rPr lang="cs-CZ" b="1" dirty="0">
                <a:latin typeface="Consolas" panose="020B0609020204030204" pitchFamily="49" charset="0"/>
              </a:rPr>
              <a:t>edges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cs-CZ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7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API: the edge class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// Returns id of the edge</a:t>
            </a:r>
            <a:br>
              <a:rPr lang="en-US" dirty="0"/>
            </a:br>
            <a:r>
              <a:rPr lang="cs-CZ" dirty="0"/>
              <a:t>GraphSchema::edge_user_id_t </a:t>
            </a:r>
            <a:r>
              <a:rPr lang="cs-CZ" b="1" dirty="0"/>
              <a:t>id</a:t>
            </a:r>
            <a:r>
              <a:rPr lang="cs-CZ" dirty="0"/>
              <a:t>()</a:t>
            </a:r>
            <a:r>
              <a:rPr lang="en-US" dirty="0"/>
              <a:t>;</a:t>
            </a:r>
            <a:br>
              <a:rPr lang="en-US" dirty="0"/>
            </a:br>
            <a:br>
              <a:rPr lang="en-US" dirty="0"/>
            </a:b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Returns all properties of edge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GraphSchema::vertex_property_t </a:t>
            </a:r>
            <a:r>
              <a:rPr lang="cs-CZ" b="1" dirty="0">
                <a:latin typeface="Consolas" panose="020B0609020204030204" pitchFamily="49" charset="0"/>
              </a:rPr>
              <a:t>get_properties</a:t>
            </a:r>
            <a:r>
              <a:rPr lang="cs-CZ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Returns a single property value on I-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place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auto </a:t>
            </a:r>
            <a:r>
              <a:rPr lang="cs-CZ" b="1" dirty="0">
                <a:latin typeface="Consolas" panose="020B0609020204030204" pitchFamily="49" charset="0"/>
              </a:rPr>
              <a:t>get_property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&lt;I&gt;</a:t>
            </a:r>
            <a:r>
              <a:rPr lang="cs-CZ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Set all values of properties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void </a:t>
            </a:r>
            <a:r>
              <a:rPr lang="cs-CZ" b="1" dirty="0">
                <a:latin typeface="Consolas" panose="020B0609020204030204" pitchFamily="49" charset="0"/>
              </a:rPr>
              <a:t>set_properties</a:t>
            </a:r>
            <a:r>
              <a:rPr lang="cs-CZ" dirty="0">
                <a:latin typeface="Consolas" panose="020B0609020204030204" pitchFamily="49" charset="0"/>
              </a:rPr>
              <a:t>(PropsType &amp;&amp;...);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Set a single property value on I-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place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void </a:t>
            </a:r>
            <a:r>
              <a:rPr lang="cs-CZ" b="1" dirty="0">
                <a:latin typeface="Consolas" panose="020B0609020204030204" pitchFamily="49" charset="0"/>
              </a:rPr>
              <a:t>set_property</a:t>
            </a:r>
            <a:r>
              <a:rPr lang="en-US" dirty="0">
                <a:latin typeface="Consolas" panose="020B0609020204030204" pitchFamily="49" charset="0"/>
              </a:rPr>
              <a:t>&lt;I&gt;</a:t>
            </a:r>
            <a:r>
              <a:rPr lang="cs-CZ" dirty="0">
                <a:latin typeface="Consolas" panose="020B0609020204030204" pitchFamily="49" charset="0"/>
              </a:rPr>
              <a:t>(PropType);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// Returns the source vertex</a:t>
            </a:r>
            <a:br>
              <a:rPr lang="en-US" dirty="0"/>
            </a:br>
            <a:r>
              <a:rPr lang="cs-CZ" dirty="0"/>
              <a:t>graph_db::vertex_t </a:t>
            </a:r>
            <a:r>
              <a:rPr lang="cs-CZ" b="1" dirty="0"/>
              <a:t>src</a:t>
            </a:r>
            <a:r>
              <a:rPr lang="cs-CZ" dirty="0"/>
              <a:t>()</a:t>
            </a:r>
            <a:r>
              <a:rPr lang="en-US" dirty="0"/>
              <a:t>;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// Returns the destination vertex</a:t>
            </a:r>
            <a:br>
              <a:rPr lang="en-US" dirty="0"/>
            </a:br>
            <a:r>
              <a:rPr lang="cs-CZ" dirty="0"/>
              <a:t>graph_db::vertex_t </a:t>
            </a:r>
            <a:r>
              <a:rPr lang="cs-CZ" b="1" dirty="0"/>
              <a:t>dst</a:t>
            </a:r>
            <a:r>
              <a:rPr lang="cs-CZ" dirty="0"/>
              <a:t>()</a:t>
            </a:r>
            <a:r>
              <a:rPr lang="en-US" dirty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6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Upload </a:t>
            </a:r>
            <a:r>
              <a:rPr lang="en-US" dirty="0">
                <a:latin typeface="Consolas" panose="020B0609020204030204" pitchFamily="49" charset="0"/>
              </a:rPr>
              <a:t>graph_db.hpp</a:t>
            </a:r>
            <a:r>
              <a:rPr lang="en-US" dirty="0"/>
              <a:t> with the correct API into </a:t>
            </a:r>
            <a:r>
              <a:rPr lang="en-US" dirty="0" err="1"/>
              <a:t>Recodex</a:t>
            </a:r>
            <a:endParaRPr lang="en-US" dirty="0"/>
          </a:p>
          <a:p>
            <a:pPr lvl="1"/>
            <a:r>
              <a:rPr lang="en-US" dirty="0"/>
              <a:t>You can include also your own files</a:t>
            </a:r>
          </a:p>
          <a:p>
            <a:r>
              <a:rPr lang="en-US" dirty="0"/>
              <a:t>Testing suite is available with the example test</a:t>
            </a:r>
          </a:p>
          <a:p>
            <a:pPr lvl="1"/>
            <a:r>
              <a:rPr lang="en-US" dirty="0"/>
              <a:t>If it compiles &amp; runs on your machine, it should compile &amp; run in </a:t>
            </a:r>
            <a:r>
              <a:rPr lang="en-US" dirty="0" err="1"/>
              <a:t>Recodex</a:t>
            </a:r>
            <a:r>
              <a:rPr lang="en-US" dirty="0"/>
              <a:t> too</a:t>
            </a:r>
          </a:p>
          <a:p>
            <a:r>
              <a:rPr lang="en-US" dirty="0"/>
              <a:t>Resulting points based on the manual evaluation</a:t>
            </a:r>
          </a:p>
          <a:p>
            <a:r>
              <a:rPr lang="en-US" dirty="0"/>
              <a:t>10 points in total</a:t>
            </a:r>
          </a:p>
          <a:p>
            <a:pPr lvl="1"/>
            <a:r>
              <a:rPr lang="en-US" dirty="0"/>
              <a:t>Functionality (major)</a:t>
            </a:r>
          </a:p>
          <a:p>
            <a:pPr lvl="1"/>
            <a:r>
              <a:rPr lang="en-US" dirty="0"/>
              <a:t>Code culture (minor)</a:t>
            </a:r>
          </a:p>
          <a:p>
            <a:pPr lvl="2"/>
            <a:r>
              <a:rPr lang="en-US" dirty="0"/>
              <a:t>Readability, no warnings, no memory-leaks, </a:t>
            </a:r>
            <a:r>
              <a:rPr lang="en-US" dirty="0" err="1"/>
              <a:t>const</a:t>
            </a:r>
            <a:r>
              <a:rPr lang="en-US" dirty="0"/>
              <a:t>-correctness, no necessary copies (</a:t>
            </a:r>
            <a:r>
              <a:rPr lang="en-US" dirty="0" err="1"/>
              <a:t>rvalues</a:t>
            </a:r>
            <a:r>
              <a:rPr lang="en-US" dirty="0"/>
              <a:t>, references, …), ...</a:t>
            </a:r>
          </a:p>
        </p:txBody>
      </p:sp>
    </p:spTree>
    <p:extLst>
      <p:ext uri="{BB962C8B-B14F-4D97-AF65-F5344CB8AC3E}">
        <p14:creationId xmlns:p14="http://schemas.microsoft.com/office/powerpoint/2010/main" val="2031022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proxy pattern for vertex/edge classes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https://en.wikipedia.org/wiki/Proxy_pattern</a:t>
            </a:r>
            <a:endParaRPr lang="en-US" dirty="0"/>
          </a:p>
          <a:p>
            <a:r>
              <a:rPr lang="en-US" dirty="0"/>
              <a:t>Output iterators</a:t>
            </a:r>
          </a:p>
          <a:p>
            <a:pPr lvl="1"/>
            <a:r>
              <a:rPr lang="en-US" dirty="0">
                <a:hlinkClick r:id="rId3"/>
              </a:rPr>
              <a:t>https://en.cppreference.com/w/cpp/named_req/OutputIterator</a:t>
            </a:r>
            <a:endParaRPr lang="en-US" dirty="0"/>
          </a:p>
          <a:p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3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</a:t>
            </a:r>
            <a:r>
              <a:rPr lang="cs-CZ" dirty="0"/>
              <a:t>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cs-CZ" dirty="0">
                <a:hlinkClick r:id="rId2"/>
              </a:rPr>
              <a:t>https://en.wikipedia.org/wiki/Graph_(discrete_mathematics)</a:t>
            </a:r>
            <a:endParaRPr lang="cs-CZ" dirty="0"/>
          </a:p>
          <a:p>
            <a:endParaRPr lang="cs-CZ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613737" y="1521442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v1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324600" y="1521442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v4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05371" y="3685435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v3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542519" y="4293801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v2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064431" y="2990428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v1</a:t>
            </a:r>
          </a:p>
        </p:txBody>
      </p:sp>
      <p:cxnSp>
        <p:nvCxnSpPr>
          <p:cNvPr id="10" name="Straight Arrow Connector 9"/>
          <p:cNvCxnSpPr>
            <a:stCxn id="7" idx="7"/>
            <a:endCxn id="8" idx="3"/>
          </p:cNvCxnSpPr>
          <p:nvPr/>
        </p:nvCxnSpPr>
        <p:spPr>
          <a:xfrm flipV="1">
            <a:off x="6061792" y="3509701"/>
            <a:ext cx="2091732" cy="8731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4" idx="5"/>
          </p:cNvCxnSpPr>
          <p:nvPr/>
        </p:nvCxnSpPr>
        <p:spPr>
          <a:xfrm flipH="1" flipV="1">
            <a:off x="4133010" y="2040715"/>
            <a:ext cx="1498602" cy="2342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  <a:endCxn id="8" idx="1"/>
          </p:cNvCxnSpPr>
          <p:nvPr/>
        </p:nvCxnSpPr>
        <p:spPr>
          <a:xfrm>
            <a:off x="6843873" y="2040715"/>
            <a:ext cx="1309651" cy="10388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flipH="1">
            <a:off x="3524644" y="2040715"/>
            <a:ext cx="2889049" cy="17338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6" idx="0"/>
          </p:cNvCxnSpPr>
          <p:nvPr/>
        </p:nvCxnSpPr>
        <p:spPr>
          <a:xfrm flipH="1">
            <a:off x="3309554" y="2040715"/>
            <a:ext cx="393276" cy="16447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5"/>
            <a:endCxn id="7" idx="2"/>
          </p:cNvCxnSpPr>
          <p:nvPr/>
        </p:nvCxnSpPr>
        <p:spPr>
          <a:xfrm>
            <a:off x="3524644" y="4204708"/>
            <a:ext cx="2017875" cy="3932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27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manipulation</a:t>
            </a:r>
          </a:p>
          <a:p>
            <a:pPr lvl="1"/>
            <a:r>
              <a:rPr lang="en-US" dirty="0"/>
              <a:t>Start with empty graph</a:t>
            </a:r>
          </a:p>
          <a:p>
            <a:pPr lvl="1"/>
            <a:r>
              <a:rPr lang="en-US" dirty="0"/>
              <a:t>Add a vertex/edge</a:t>
            </a:r>
          </a:p>
          <a:p>
            <a:pPr lvl="1"/>
            <a:r>
              <a:rPr lang="en-US" i="1" dirty="0"/>
              <a:t>Vertex/edge removal not supported</a:t>
            </a:r>
          </a:p>
          <a:p>
            <a:r>
              <a:rPr lang="en-US" dirty="0"/>
              <a:t>Graph traversal</a:t>
            </a:r>
          </a:p>
          <a:p>
            <a:pPr lvl="1"/>
            <a:r>
              <a:rPr lang="en-US" dirty="0"/>
              <a:t>Pass through all vertexes/edges</a:t>
            </a:r>
          </a:p>
          <a:p>
            <a:pPr lvl="1"/>
            <a:r>
              <a:rPr lang="en-US" dirty="0"/>
              <a:t>Pass through all outgoing edges for each vertex</a:t>
            </a:r>
          </a:p>
          <a:p>
            <a:r>
              <a:rPr lang="en-US" dirty="0"/>
              <a:t>User-defined types as vertex/edge identifiers</a:t>
            </a:r>
          </a:p>
          <a:p>
            <a:r>
              <a:rPr lang="en-US" dirty="0"/>
              <a:t>User-defined lists of vertex/edge attributes</a:t>
            </a:r>
          </a:p>
          <a:p>
            <a:pPr lvl="1"/>
            <a:r>
              <a:rPr lang="en-US" dirty="0"/>
              <a:t>Stored column-wise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42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storage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61874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point_3d {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x;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y;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z;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::vector&lt;point_3d&gt; points;</a:t>
            </a:r>
            <a:endParaRPr lang="cs-CZ" dirty="0">
              <a:latin typeface="Consolas" panose="020B06090202040302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5140"/>
              </p:ext>
            </p:extLst>
          </p:nvPr>
        </p:nvGraphicFramePr>
        <p:xfrm>
          <a:off x="7589520" y="1690688"/>
          <a:ext cx="24841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120">
                  <a:extLst>
                    <a:ext uri="{9D8B030D-6E8A-4147-A177-3AD203B41FA5}">
                      <a16:colId xmlns:a16="http://schemas.microsoft.com/office/drawing/2014/main" val="3913083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std</a:t>
                      </a:r>
                      <a:r>
                        <a:rPr lang="en-US" dirty="0"/>
                        <a:t>::vector&lt;</a:t>
                      </a:r>
                      <a:r>
                        <a:rPr lang="en-US" dirty="0" err="1"/>
                        <a:t>int</a:t>
                      </a:r>
                      <a:r>
                        <a:rPr lang="en-US" baseline="0" dirty="0"/>
                        <a:t> [3]</a:t>
                      </a:r>
                      <a:r>
                        <a:rPr lang="en-US" dirty="0"/>
                        <a:t>&gt;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8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{1, 2, 3}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1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{4, 5, 6}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{7, 8, 9}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1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{10, 11, 12}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76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{13, 14, 15}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279097"/>
                  </a:ext>
                </a:extLst>
              </a:tr>
            </a:tbl>
          </a:graphicData>
        </a:graphic>
      </p:graphicFrame>
      <p:sp>
        <p:nvSpPr>
          <p:cNvPr id="13" name="Content Placeholder 8"/>
          <p:cNvSpPr txBox="1">
            <a:spLocks/>
          </p:cNvSpPr>
          <p:nvPr/>
        </p:nvSpPr>
        <p:spPr>
          <a:xfrm>
            <a:off x="6553200" y="1825625"/>
            <a:ext cx="51511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93345"/>
              </p:ext>
            </p:extLst>
          </p:nvPr>
        </p:nvGraphicFramePr>
        <p:xfrm>
          <a:off x="1193800" y="5399842"/>
          <a:ext cx="99466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3">
                  <a:extLst>
                    <a:ext uri="{9D8B030D-6E8A-4147-A177-3AD203B41FA5}">
                      <a16:colId xmlns:a16="http://schemas.microsoft.com/office/drawing/2014/main" val="244517369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86058040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617470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880824628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90328322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27789897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08011018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171357935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746168191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422355729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760980972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817695618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7654801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02806472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406552044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948634783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69819920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7509718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676633332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693442574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1484180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260628006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273886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4775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93800" y="4841181"/>
            <a:ext cx="125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Memory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101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Columnar storage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points_3d {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 </a:t>
            </a:r>
            <a:r>
              <a:rPr lang="en-US" dirty="0" err="1">
                <a:latin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</a:rPr>
              <a:t>;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 </a:t>
            </a:r>
            <a:r>
              <a:rPr lang="en-US" dirty="0" err="1">
                <a:latin typeface="Consolas" panose="020B0609020204030204" pitchFamily="49" charset="0"/>
              </a:rPr>
              <a:t>ys</a:t>
            </a:r>
            <a:r>
              <a:rPr lang="en-US" dirty="0">
                <a:latin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 </a:t>
            </a:r>
            <a:r>
              <a:rPr lang="en-US" dirty="0" err="1">
                <a:latin typeface="Consolas" panose="020B0609020204030204" pitchFamily="49" charset="0"/>
              </a:rPr>
              <a:t>zs</a:t>
            </a:r>
            <a:r>
              <a:rPr lang="en-US" dirty="0">
                <a:latin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points_3d points;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99274"/>
              </p:ext>
            </p:extLst>
          </p:nvPr>
        </p:nvGraphicFramePr>
        <p:xfrm>
          <a:off x="1122672" y="5330021"/>
          <a:ext cx="3892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3">
                  <a:extLst>
                    <a:ext uri="{9D8B030D-6E8A-4147-A177-3AD203B41FA5}">
                      <a16:colId xmlns:a16="http://schemas.microsoft.com/office/drawing/2014/main" val="244517369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86058040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617470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880824628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90328322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27789897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08011018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171357935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74616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4775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6069"/>
              </p:ext>
            </p:extLst>
          </p:nvPr>
        </p:nvGraphicFramePr>
        <p:xfrm>
          <a:off x="1122672" y="5753492"/>
          <a:ext cx="3892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3">
                  <a:extLst>
                    <a:ext uri="{9D8B030D-6E8A-4147-A177-3AD203B41FA5}">
                      <a16:colId xmlns:a16="http://schemas.microsoft.com/office/drawing/2014/main" val="244517369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86058040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617470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880824628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90328322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27789897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08011018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171357935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74616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4775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99405"/>
              </p:ext>
            </p:extLst>
          </p:nvPr>
        </p:nvGraphicFramePr>
        <p:xfrm>
          <a:off x="1122673" y="6177282"/>
          <a:ext cx="3892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3">
                  <a:extLst>
                    <a:ext uri="{9D8B030D-6E8A-4147-A177-3AD203B41FA5}">
                      <a16:colId xmlns:a16="http://schemas.microsoft.com/office/drawing/2014/main" val="244517369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86058040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6174704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880824628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903283229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2277898977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3080110180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171357935"/>
                    </a:ext>
                  </a:extLst>
                </a:gridCol>
                <a:gridCol w="432463">
                  <a:extLst>
                    <a:ext uri="{9D8B030D-6E8A-4147-A177-3AD203B41FA5}">
                      <a16:colId xmlns:a16="http://schemas.microsoft.com/office/drawing/2014/main" val="174616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4775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22672" y="4800887"/>
            <a:ext cx="125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Memory</a:t>
            </a:r>
            <a:endParaRPr lang="cs-CZ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53358"/>
              </p:ext>
            </p:extLst>
          </p:nvPr>
        </p:nvGraphicFramePr>
        <p:xfrm>
          <a:off x="7881929" y="1359181"/>
          <a:ext cx="2881161" cy="336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87">
                  <a:extLst>
                    <a:ext uri="{9D8B030D-6E8A-4147-A177-3AD203B41FA5}">
                      <a16:colId xmlns:a16="http://schemas.microsoft.com/office/drawing/2014/main" val="3666366531"/>
                    </a:ext>
                  </a:extLst>
                </a:gridCol>
                <a:gridCol w="960387">
                  <a:extLst>
                    <a:ext uri="{9D8B030D-6E8A-4147-A177-3AD203B41FA5}">
                      <a16:colId xmlns:a16="http://schemas.microsoft.com/office/drawing/2014/main" val="1774916119"/>
                    </a:ext>
                  </a:extLst>
                </a:gridCol>
                <a:gridCol w="960387">
                  <a:extLst>
                    <a:ext uri="{9D8B030D-6E8A-4147-A177-3AD203B41FA5}">
                      <a16:colId xmlns:a16="http://schemas.microsoft.com/office/drawing/2014/main" val="37459292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aseline="0" dirty="0" err="1"/>
                        <a:t>std</a:t>
                      </a:r>
                      <a:r>
                        <a:rPr lang="en-US" baseline="0" dirty="0"/>
                        <a:t>::vectors </a:t>
                      </a:r>
                      <a:r>
                        <a:rPr lang="en-US" baseline="0" dirty="0" err="1"/>
                        <a:t>xs</a:t>
                      </a:r>
                      <a:r>
                        <a:rPr lang="en-US" baseline="0" dirty="0"/>
                        <a:t>[3]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857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ys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zs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8220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98654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5400000">
            <a:off x="7599931" y="2838315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4, 7, 10, 13]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8528862" y="2838315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[2, 5, 8, 11, 14]</a:t>
            </a:r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9402808" y="2838315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[3, 6, 9, 12, 15]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35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Columnar storage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of arrays vs. An array of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cs-CZ" dirty="0">
                <a:hlinkClick r:id="rId2"/>
              </a:rPr>
              <a:t>https://en.wikipedia.org/wiki/AoS_and_SoA</a:t>
            </a:r>
            <a:endParaRPr lang="en-US" dirty="0"/>
          </a:p>
          <a:p>
            <a:r>
              <a:rPr lang="en-US" dirty="0"/>
              <a:t>Columns optimized for reading of single properties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std::vector&lt;bool&gt;</a:t>
            </a:r>
            <a:r>
              <a:rPr lang="en-US" dirty="0"/>
              <a:t> is specialized</a:t>
            </a:r>
          </a:p>
          <a:p>
            <a:r>
              <a:rPr lang="en-US" dirty="0"/>
              <a:t>Easier for SIMD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49138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graph schema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nsolas" panose="020B0609020204030204" pitchFamily="49" charset="0"/>
              </a:rPr>
              <a:t>struct graph_schema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  using </a:t>
            </a:r>
            <a:r>
              <a:rPr lang="cs-CZ" b="1" dirty="0">
                <a:latin typeface="Consolas" panose="020B0609020204030204" pitchFamily="49" charset="0"/>
              </a:rPr>
              <a:t>vertex_user_id_t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</a:rPr>
              <a:t>// vertex id type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cs-CZ" dirty="0">
                <a:latin typeface="Consolas" panose="020B0609020204030204" pitchFamily="49" charset="0"/>
              </a:rPr>
              <a:t>using </a:t>
            </a:r>
            <a:r>
              <a:rPr lang="cs-CZ" b="1" dirty="0">
                <a:latin typeface="Consolas" panose="020B0609020204030204" pitchFamily="49" charset="0"/>
              </a:rPr>
              <a:t>vertex_property_t</a:t>
            </a:r>
            <a:r>
              <a:rPr lang="cs-CZ" dirty="0">
                <a:latin typeface="Consolas" panose="020B0609020204030204" pitchFamily="49" charset="0"/>
              </a:rPr>
              <a:t> =</a:t>
            </a:r>
            <a:r>
              <a:rPr lang="en-US" dirty="0">
                <a:latin typeface="Consolas" panose="020B0609020204030204" pitchFamily="49" charset="0"/>
              </a:rPr>
              <a:t> // vertex property type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  using </a:t>
            </a:r>
            <a:r>
              <a:rPr lang="cs-CZ" b="1" dirty="0">
                <a:latin typeface="Consolas" panose="020B0609020204030204" pitchFamily="49" charset="0"/>
              </a:rPr>
              <a:t>edge_user_id_t</a:t>
            </a:r>
            <a:r>
              <a:rPr lang="cs-CZ" dirty="0">
                <a:latin typeface="Consolas" panose="020B0609020204030204" pitchFamily="49" charset="0"/>
              </a:rPr>
              <a:t> =</a:t>
            </a:r>
            <a:r>
              <a:rPr lang="en-US" dirty="0">
                <a:latin typeface="Consolas" panose="020B0609020204030204" pitchFamily="49" charset="0"/>
              </a:rPr>
              <a:t> // edge id type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cs-CZ" dirty="0">
                <a:latin typeface="Consolas" panose="020B0609020204030204" pitchFamily="49" charset="0"/>
              </a:rPr>
              <a:t> using </a:t>
            </a:r>
            <a:r>
              <a:rPr lang="cs-CZ" b="1" dirty="0">
                <a:latin typeface="Consolas" panose="020B0609020204030204" pitchFamily="49" charset="0"/>
              </a:rPr>
              <a:t>edge_property_t</a:t>
            </a:r>
            <a:r>
              <a:rPr lang="cs-CZ" dirty="0">
                <a:latin typeface="Consolas" panose="020B0609020204030204" pitchFamily="49" charset="0"/>
              </a:rPr>
              <a:t> =</a:t>
            </a:r>
            <a:r>
              <a:rPr lang="en-US" dirty="0">
                <a:latin typeface="Consolas" panose="020B0609020204030204" pitchFamily="49" charset="0"/>
              </a:rPr>
              <a:t> // edge property type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6953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graph schema example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Consolas" panose="020B0609020204030204" pitchFamily="49" charset="0"/>
              </a:rPr>
              <a:t>struct graph_schema {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  using </a:t>
            </a:r>
            <a:r>
              <a:rPr lang="cs-CZ" sz="2400" b="1" dirty="0">
                <a:latin typeface="Consolas" panose="020B0609020204030204" pitchFamily="49" charset="0"/>
              </a:rPr>
              <a:t>vertex_user_id_t</a:t>
            </a:r>
            <a:r>
              <a:rPr lang="cs-CZ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::string;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cs-CZ" sz="2400" dirty="0">
                <a:latin typeface="Consolas" panose="020B0609020204030204" pitchFamily="49" charset="0"/>
              </a:rPr>
              <a:t>using </a:t>
            </a:r>
            <a:r>
              <a:rPr lang="cs-CZ" sz="2400" b="1" dirty="0">
                <a:latin typeface="Consolas" panose="020B0609020204030204" pitchFamily="49" charset="0"/>
              </a:rPr>
              <a:t>vertex_property_t</a:t>
            </a:r>
            <a:r>
              <a:rPr lang="cs-CZ" sz="2400" dirty="0">
                <a:latin typeface="Consolas" panose="020B0609020204030204" pitchFamily="49" charset="0"/>
              </a:rPr>
              <a:t> =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::tuple&lt;</a:t>
            </a:r>
            <a:r>
              <a:rPr lang="en-US" sz="2400" dirty="0" err="1"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, double&gt;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  using </a:t>
            </a:r>
            <a:r>
              <a:rPr lang="cs-CZ" sz="2400" b="1" dirty="0">
                <a:latin typeface="Consolas" panose="020B0609020204030204" pitchFamily="49" charset="0"/>
              </a:rPr>
              <a:t>edge_user_id_t</a:t>
            </a:r>
            <a:r>
              <a:rPr lang="cs-CZ" sz="2400" dirty="0">
                <a:latin typeface="Consolas" panose="020B0609020204030204" pitchFamily="49" charset="0"/>
              </a:rPr>
              <a:t> =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cs-CZ" sz="2400" dirty="0">
                <a:latin typeface="Consolas" panose="020B0609020204030204" pitchFamily="49" charset="0"/>
              </a:rPr>
              <a:t> using </a:t>
            </a:r>
            <a:r>
              <a:rPr lang="cs-CZ" sz="2400" b="1" dirty="0">
                <a:latin typeface="Consolas" panose="020B0609020204030204" pitchFamily="49" charset="0"/>
              </a:rPr>
              <a:t>edge_property_t</a:t>
            </a:r>
            <a:r>
              <a:rPr lang="cs-CZ" sz="2400" dirty="0">
                <a:latin typeface="Consolas" panose="020B0609020204030204" pitchFamily="49" charset="0"/>
              </a:rPr>
              <a:t> =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::tuple&lt;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::string&gt;;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cs-CZ" sz="2400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400800" y="4432282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v4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140631" y="5901268"/>
            <a:ext cx="608366" cy="60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v1</a:t>
            </a:r>
          </a:p>
        </p:txBody>
      </p:sp>
      <p:cxnSp>
        <p:nvCxnSpPr>
          <p:cNvPr id="11" name="Straight Arrow Connector 10"/>
          <p:cNvCxnSpPr>
            <a:stCxn id="5" idx="5"/>
            <a:endCxn id="8" idx="1"/>
          </p:cNvCxnSpPr>
          <p:nvPr/>
        </p:nvCxnSpPr>
        <p:spPr>
          <a:xfrm>
            <a:off x="6920073" y="4951555"/>
            <a:ext cx="1309651" cy="10388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84597" y="3942751"/>
            <a:ext cx="2512067" cy="6761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ID = “Carlos”</a:t>
            </a:r>
            <a:br>
              <a:rPr lang="en-US" dirty="0"/>
            </a:br>
            <a:r>
              <a:rPr lang="en-US" dirty="0"/>
              <a:t>properties: { 30, 3.14 }; </a:t>
            </a:r>
            <a:endParaRPr lang="cs-CZ" dirty="0"/>
          </a:p>
        </p:txBody>
      </p:sp>
      <p:sp>
        <p:nvSpPr>
          <p:cNvPr id="16" name="Rectangle 15"/>
          <p:cNvSpPr/>
          <p:nvPr/>
        </p:nvSpPr>
        <p:spPr>
          <a:xfrm>
            <a:off x="8663791" y="5373646"/>
            <a:ext cx="2512067" cy="6761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ID = “Thomas”</a:t>
            </a:r>
            <a:br>
              <a:rPr lang="en-US" dirty="0"/>
            </a:br>
            <a:r>
              <a:rPr lang="en-US" dirty="0"/>
              <a:t>properties: { 20, 0.0 }; </a:t>
            </a:r>
            <a:endParaRPr lang="cs-CZ" dirty="0"/>
          </a:p>
        </p:txBody>
      </p:sp>
      <p:sp>
        <p:nvSpPr>
          <p:cNvPr id="17" name="Rectangle 16"/>
          <p:cNvSpPr/>
          <p:nvPr/>
        </p:nvSpPr>
        <p:spPr>
          <a:xfrm>
            <a:off x="4931166" y="5302500"/>
            <a:ext cx="2512067" cy="6761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ID = 1</a:t>
            </a:r>
            <a:br>
              <a:rPr lang="en-US" dirty="0"/>
            </a:br>
            <a:r>
              <a:rPr lang="en-US" dirty="0"/>
              <a:t>properties: { “knows” };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0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the class </a:t>
            </a:r>
            <a:r>
              <a:rPr lang="en-US" dirty="0" err="1">
                <a:latin typeface="Consolas" panose="020B0609020204030204" pitchFamily="49" charset="0"/>
              </a:rPr>
              <a:t>graph_db</a:t>
            </a:r>
            <a:endParaRPr lang="cs-CZ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Header: </a:t>
            </a:r>
            <a:r>
              <a:rPr lang="en-US" dirty="0">
                <a:latin typeface="Consolas" panose="020B0609020204030204" pitchFamily="49" charset="0"/>
              </a:rPr>
              <a:t>graph_db.hpp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Documented</a:t>
            </a:r>
          </a:p>
          <a:p>
            <a:pPr marL="0" indent="0">
              <a:buNone/>
            </a:pPr>
            <a:r>
              <a:rPr lang="cs-CZ" dirty="0">
                <a:latin typeface="Consolas" panose="020B0609020204030204" pitchFamily="49" charset="0"/>
              </a:rPr>
              <a:t>template&lt;class GraphSchema&gt;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class </a:t>
            </a:r>
            <a:r>
              <a:rPr lang="cs-CZ" b="1" dirty="0">
                <a:latin typeface="Consolas" panose="020B0609020204030204" pitchFamily="49" charset="0"/>
              </a:rPr>
              <a:t>graph_db</a:t>
            </a:r>
            <a:r>
              <a:rPr lang="cs-CZ" dirty="0">
                <a:latin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types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 // functions for vertexes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 // functions for edges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0899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1332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Graph Database</vt:lpstr>
      <vt:lpstr>Directed Graph</vt:lpstr>
      <vt:lpstr>Requirements</vt:lpstr>
      <vt:lpstr>Row storage</vt:lpstr>
      <vt:lpstr>Columnar storage</vt:lpstr>
      <vt:lpstr>Columnar storage</vt:lpstr>
      <vt:lpstr>API: graph schema</vt:lpstr>
      <vt:lpstr>API: graph schema example</vt:lpstr>
      <vt:lpstr>API: the class graph_db</vt:lpstr>
      <vt:lpstr>API: functions for vertexes</vt:lpstr>
      <vt:lpstr>std::ranges::subrange</vt:lpstr>
      <vt:lpstr>API: functions for edges</vt:lpstr>
      <vt:lpstr>API: types</vt:lpstr>
      <vt:lpstr>API: the vertex class</vt:lpstr>
      <vt:lpstr>API: the edge class</vt:lpstr>
      <vt:lpstr>Evaluation</vt:lpstr>
      <vt:lpstr>Hints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Database</dc:title>
  <dc:creator>Tomas Faltin</dc:creator>
  <cp:lastModifiedBy>David Bednárek</cp:lastModifiedBy>
  <cp:revision>31</cp:revision>
  <dcterms:created xsi:type="dcterms:W3CDTF">2020-04-07T14:50:13Z</dcterms:created>
  <dcterms:modified xsi:type="dcterms:W3CDTF">2024-03-20T14:34:18Z</dcterms:modified>
</cp:coreProperties>
</file>