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84" autoAdjust="0"/>
  </p:normalViewPr>
  <p:slideViewPr>
    <p:cSldViewPr>
      <p:cViewPr varScale="1">
        <p:scale>
          <a:sx n="135" d="100"/>
          <a:sy n="135" d="100"/>
        </p:scale>
        <p:origin x="6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60BC3CE-3DC6-48EE-A131-04D020AF1818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FDD85E-490B-4ECE-A416-B9AD062DD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5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DAF8-66BC-43C5-9CCD-39D794002F00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3573015"/>
            <a:ext cx="8928992" cy="288032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3429000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8747-E21F-4B74-BCD4-923F2C6F931D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  <p:extLst>
      <p:ext uri="{BB962C8B-B14F-4D97-AF65-F5344CB8AC3E}">
        <p14:creationId xmlns:p14="http://schemas.microsoft.com/office/powerpoint/2010/main" val="33473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548680"/>
            <a:ext cx="8928992" cy="5976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E35A-58AB-4294-B732-60C494B69933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FC46-34CE-41D6-90D2-5483FF721D39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4" y="476672"/>
            <a:ext cx="8928992" cy="604867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F6C5-D0C8-4FAD-A7E1-6B961D038397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8742-43D4-4EDC-8761-B33F98BB136E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F521-3675-4978-8DDA-235CC3B81404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404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548680"/>
            <a:ext cx="4320480" cy="590465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63BE-EEB6-4B2F-830F-9344D749CDF7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28220" cy="36004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548680"/>
            <a:ext cx="4392488" cy="36004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kumimoji="0" lang="en-US" sz="2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9512" y="980728"/>
            <a:ext cx="4316288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980728"/>
            <a:ext cx="4388296" cy="554461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0" y="476672"/>
            <a:ext cx="0" cy="60486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76A-BDA4-4AF6-AC8F-B26CDA63CC10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5004-823A-4F68-886F-3E1F2CC60AA1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6F4A-56F2-4C7A-972B-DF601EA54D19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16216" y="548680"/>
            <a:ext cx="2520280" cy="5904656"/>
          </a:xfrm>
        </p:spPr>
        <p:txBody>
          <a:bodyPr vert="horz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kumimoji="0" lang="en-US" sz="24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algn="l" rtl="0" eaLnBrk="1" latinLnBrk="0" hangingPunct="1">
              <a:buFont typeface="Arial" pitchFamily="34" charset="0"/>
              <a:buChar char="•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latinLnBrk="0" hangingPunct="1">
              <a:buFont typeface="Arial" pitchFamily="34" charset="0"/>
              <a:buChar char="•"/>
              <a:defRPr kumimoji="0" lang="en-US" sz="18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algn="l" rtl="0" eaLnBrk="1" latinLnBrk="0" hangingPunct="1">
              <a:buFont typeface="Arial" pitchFamily="34" charset="0"/>
              <a:buChar char="•"/>
              <a:defRPr kumimoji="0"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buNone/>
              <a:defRPr kumimoji="0" lang="en-US" sz="1400" b="1" kern="1200" dirty="0">
                <a:solidFill>
                  <a:schemeClr val="accent5"/>
                </a:solidFill>
                <a:latin typeface="Consolas" pitchFamily="49" charset="0"/>
                <a:ea typeface="+mn-ea"/>
                <a:cs typeface="Consolas" pitchFamily="49" charset="0"/>
              </a:defRPr>
            </a:lvl5pPr>
          </a:lstStyle>
          <a:p>
            <a:pPr marL="274320" lvl="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dirty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ts val="500"/>
              </a:spcBef>
              <a:buClr>
                <a:schemeClr val="tx1"/>
              </a:buClr>
              <a:buSzPct val="76000"/>
              <a:buFont typeface="Wingdings 3"/>
              <a:buChar char=""/>
            </a:pPr>
            <a:r>
              <a:rPr lang="en-US" dirty="0"/>
              <a:t>Second level</a:t>
            </a:r>
          </a:p>
          <a:p>
            <a:pPr marL="822960" lvl="2" indent="-228600" algn="l" rtl="0" eaLnBrk="1" latinLnBrk="0" hangingPunct="1">
              <a:spcBef>
                <a:spcPts val="500"/>
              </a:spcBef>
              <a:buClr>
                <a:schemeClr val="accent6"/>
              </a:buClr>
              <a:buSzPct val="76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097280" lvl="3" indent="-228600" algn="l" rtl="0" eaLnBrk="1" latinLnBrk="0" hangingPunct="1">
              <a:spcBef>
                <a:spcPts val="4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80000" lvl="4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70000"/>
              <a:buFont typeface="Wingdings"/>
              <a:buNone/>
            </a:pPr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120680" cy="590465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72200" y="476672"/>
            <a:ext cx="0" cy="60486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524A-4A8B-4BB2-AE26-F13A643689CD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107504" y="4725144"/>
            <a:ext cx="8928992" cy="172819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4581128"/>
            <a:ext cx="892899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8747-E21F-4B74-BCD4-923F2C6F931D}" type="datetime1">
              <a:rPr lang="cs-CZ" smtClean="0"/>
              <a:t>17.02.2022</a:t>
            </a:fld>
            <a:endParaRPr lang="cs-C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8928992" cy="5904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  <a:r>
              <a:rPr kumimoji="0" lang="cs-CZ" dirty="0"/>
              <a:t> </a:t>
            </a:r>
            <a:r>
              <a:rPr kumimoji="0" lang="en-US" dirty="0"/>
              <a:t>!@#$%^&amp;*(){}|:"&lt;&gt;?</a:t>
            </a:r>
          </a:p>
          <a:p>
            <a:pPr lvl="1" eaLnBrk="1" latinLnBrk="0" hangingPunct="1"/>
            <a:r>
              <a:rPr kumimoji="0" lang="en-US" dirty="0"/>
              <a:t>Second level</a:t>
            </a:r>
            <a:r>
              <a:rPr kumimoji="0" lang="cs-CZ" dirty="0"/>
              <a:t> +</a:t>
            </a:r>
            <a:r>
              <a:rPr kumimoji="0" lang="cs-CZ" dirty="0" err="1"/>
              <a:t>ěščřžýáíéúů</a:t>
            </a:r>
            <a:endParaRPr kumimoji="0" lang="en-US" dirty="0"/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8604448" cy="260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NPRG054 High Performance Software Development- 201</a:t>
            </a:r>
            <a:r>
              <a:rPr lang="en-US" dirty="0"/>
              <a:t>6</a:t>
            </a:r>
            <a:r>
              <a:rPr lang="cs-CZ" dirty="0"/>
              <a:t>/201</a:t>
            </a:r>
            <a:r>
              <a:rPr lang="en-US" dirty="0"/>
              <a:t>7</a:t>
            </a:r>
            <a:r>
              <a:rPr lang="cs-CZ" dirty="0"/>
              <a:t> David Bednárek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4448" y="6597352"/>
            <a:ext cx="539552" cy="260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anchor="ctr" anchorCtr="0"/>
          <a:lstStyle>
            <a:lvl1pPr algn="l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algn="r"/>
            <a:fld id="{5A8723E3-C62D-4372-A5B7-F817763A1A22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52320" y="6597352"/>
            <a:ext cx="1136920" cy="2606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9FEF60E2-7ACB-4E46-A771-4412D8AFEC6D}" type="datetime1">
              <a:rPr lang="cs-CZ" smtClean="0"/>
              <a:t>17.02.2022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69" r:id="rId11"/>
    <p:sldLayoutId id="2147483670" r:id="rId12"/>
    <p:sldLayoutId id="2147483671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tx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6"/>
        </a:buClr>
        <a:buSzPct val="76000"/>
        <a:buFont typeface="Wingdings" pitchFamily="2" charset="2"/>
        <a:buChar char="§"/>
        <a:defRPr kumimoji="0"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tx1"/>
        </a:buClr>
        <a:buSzPct val="70000"/>
        <a:buFont typeface="Wingdings" pitchFamily="2" charset="2"/>
        <a:buChar char="§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70000"/>
        <a:buFont typeface="Wingdings"/>
        <a:buNone/>
        <a:defRPr kumimoji="0" lang="en-US" sz="1400" b="1" kern="1200" dirty="0">
          <a:solidFill>
            <a:schemeClr val="accent5"/>
          </a:solidFill>
          <a:latin typeface="Consolas" pitchFamily="49" charset="0"/>
          <a:ea typeface="+mn-ea"/>
          <a:cs typeface="Consolas" pitchFamily="49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Progress in CPU Performance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83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" y="649292"/>
            <a:ext cx="9103794" cy="50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61" y="577878"/>
            <a:ext cx="7643678" cy="58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" y="980728"/>
            <a:ext cx="91018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architectures used in high-performance computing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71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977"/>
          <a:stretch/>
        </p:blipFill>
        <p:spPr>
          <a:xfrm>
            <a:off x="307014" y="423283"/>
            <a:ext cx="8513458" cy="61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Top500 Supercomputers (Nov 2019) – CPU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476672"/>
            <a:ext cx="8675360" cy="60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TOP500 list – Nov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NPRG054 High Performance Software Development- 2016/2017 David Bednárek</a:t>
            </a:r>
            <a:endParaRPr lang="cs-CZ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107950" y="548680"/>
          <a:ext cx="8928099" cy="60350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1602">
                  <a:extLst>
                    <a:ext uri="{9D8B030D-6E8A-4147-A177-3AD203B41FA5}">
                      <a16:colId xmlns:a16="http://schemas.microsoft.com/office/drawing/2014/main" val="22312301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7265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5824363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607864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3894283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3788957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801524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2543178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72131820"/>
                    </a:ext>
                  </a:extLst>
                </a:gridCol>
                <a:gridCol w="1367705">
                  <a:extLst>
                    <a:ext uri="{9D8B030D-6E8A-4147-A177-3AD203B41FA5}">
                      <a16:colId xmlns:a16="http://schemas.microsoft.com/office/drawing/2014/main" val="870701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TFlop</a:t>
                      </a:r>
                      <a:r>
                        <a:rPr lang="en-US" sz="1200" u="none" strike="noStrike" dirty="0">
                          <a:effectLst/>
                        </a:rPr>
                        <a:t>/s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Cores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Cores per Socket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Processor Generation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Accelerator/Co-Processor Cores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Accelerator/Co-Processor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Interconnect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7953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148600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Summit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United States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2414592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IBM POWER9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2211840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NVIDIA Volta GV100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Dual-rail </a:t>
                      </a:r>
                      <a:r>
                        <a:rPr lang="en-US" sz="1200" u="none" strike="noStrike" dirty="0" err="1">
                          <a:effectLst/>
                        </a:rPr>
                        <a:t>Mellanox</a:t>
                      </a:r>
                      <a:r>
                        <a:rPr lang="en-US" sz="1200" u="none" strike="noStrike" dirty="0">
                          <a:effectLst/>
                        </a:rPr>
                        <a:t> EDR </a:t>
                      </a:r>
                      <a:r>
                        <a:rPr lang="en-US" sz="1200" u="none" strike="noStrike" dirty="0" err="1">
                          <a:effectLst/>
                        </a:rPr>
                        <a:t>Infiniband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8954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94640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Sierra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United States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1572480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IBM POWER9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1382400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NVIDIA Volta GV100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Dual-rail Mellanox EDR Infiniband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4044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93015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Sunway TaihuLight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China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10649600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Sunway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Sunway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384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61445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Tianhe-2A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China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4981760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 Xeon E5 (</a:t>
                      </a:r>
                      <a:r>
                        <a:rPr lang="en-US" sz="1200" u="none" strike="noStrike" dirty="0" err="1">
                          <a:effectLst/>
                        </a:rPr>
                        <a:t>IvyBridge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4554752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Matrix-2000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TH Express-2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4104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23516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Frontera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United States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448448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Xeon Platinum 82xx (Cascade Lake)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Mellanox InfiniBand HDR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2057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Piz Daint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Switzerland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387872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 Xeon E5 (</a:t>
                      </a:r>
                      <a:r>
                        <a:rPr lang="en-US" sz="1200" u="none" strike="noStrike" dirty="0" err="1">
                          <a:effectLst/>
                        </a:rPr>
                        <a:t>Haswell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NVIDIA Tesla P100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Aries interconnect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0624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Trinity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United States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979072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 Xeon Phi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Aries interconnect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045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19880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AI Bridging Cloud Infrastructure (ABCI)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Japan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391680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Xeon Gold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348160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NVIDIA Tesla V100 SXM2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Infiniband EDR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2724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19477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SuperMUC-NG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Germany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305856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Xeon Platinum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 Omni-Path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50804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18200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Lassen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United States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288288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IBM POWER9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253440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NVIDIA Tesla V100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Dual-rail Mellanox EDR Infiniband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02906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1458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Salomon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Czech Republic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76896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Intel Xeon E5 (</a:t>
                      </a:r>
                      <a:r>
                        <a:rPr lang="en-US" sz="1200" u="none" strike="noStrike" dirty="0" err="1">
                          <a:effectLst/>
                        </a:rPr>
                        <a:t>Haswell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52704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 Xeon Phi 7120P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Infiniband</a:t>
                      </a:r>
                      <a:r>
                        <a:rPr lang="en-US" sz="1200" u="none" strike="noStrike" dirty="0">
                          <a:effectLst/>
                        </a:rPr>
                        <a:t> FDR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7069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1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2" y="764704"/>
            <a:ext cx="899618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806377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0547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7843-74C7-474E-B248-76DE1D81B9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transistors constitute a </a:t>
            </a:r>
            <a:r>
              <a:rPr lang="en-US" b="1" dirty="0"/>
              <a:t>NAND gate</a:t>
            </a:r>
          </a:p>
          <a:p>
            <a:pPr lvl="1"/>
            <a:r>
              <a:rPr lang="en-US" dirty="0"/>
              <a:t>Two inputs: A, B</a:t>
            </a:r>
          </a:p>
          <a:p>
            <a:pPr lvl="1"/>
            <a:r>
              <a:rPr lang="en-US" dirty="0"/>
              <a:t>Output = !(A&amp;&amp;B)</a:t>
            </a:r>
          </a:p>
          <a:p>
            <a:pPr lvl="1"/>
            <a:r>
              <a:rPr lang="en-US" dirty="0"/>
              <a:t>High voltage on both inputs closes the p-type transistors (current sources, top) and opens the n-type transistors (current sink, bottom)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BF58B-B627-45C0-9DEA-43E2C284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(gate)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986F1-33CE-49F4-A055-DCAA817FF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5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47E7D-19C0-4D01-A912-3D2DB62260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</a:t>
            </a:r>
            <a:r>
              <a:rPr lang="cs-CZ" dirty="0" err="1"/>
              <a:t>High</a:t>
            </a:r>
            <a:r>
              <a:rPr lang="cs-CZ" dirty="0"/>
              <a:t> Performance Software Development- 2020/2021 David Bednárek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E91840-06C2-4179-B024-3FB563FC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48" y="553443"/>
            <a:ext cx="1957774" cy="3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AA062F-5A74-4E1E-987E-709B7C41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9398"/>
            <a:ext cx="3096344" cy="39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BFC7515-F1BC-48C4-A438-2654A03E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" y="1711002"/>
            <a:ext cx="2846431" cy="11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8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7843-74C7-474E-B248-76DE1D81B9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consumption</a:t>
            </a:r>
          </a:p>
          <a:p>
            <a:pPr lvl="1"/>
            <a:r>
              <a:rPr lang="en-US" dirty="0"/>
              <a:t>Gates and wires connected to Out form a capacitor which must be charged and discharged in each cycle – proportional to frequency, reduced by Dennard scaling</a:t>
            </a:r>
          </a:p>
          <a:p>
            <a:pPr lvl="1"/>
            <a:r>
              <a:rPr lang="en-US" dirty="0"/>
              <a:t>Short-circuit current (all transistors are open during state changes)</a:t>
            </a:r>
          </a:p>
          <a:p>
            <a:pPr lvl="1"/>
            <a:r>
              <a:rPr lang="en-US" dirty="0"/>
              <a:t>Leakage through closed transistors – increased by geometry scaling down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BF58B-B627-45C0-9DEA-43E2C284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986F1-33CE-49F4-A055-DCAA817FF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6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47E7D-19C0-4D01-A912-3D2DB62260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NPRG054 </a:t>
            </a:r>
            <a:r>
              <a:rPr lang="cs-CZ" dirty="0" err="1"/>
              <a:t>High</a:t>
            </a:r>
            <a:r>
              <a:rPr lang="cs-CZ" dirty="0"/>
              <a:t> Performance Software Development- 2020/2021 David Bednárek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03E246-ED65-4F43-85F3-3F2E395C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9398"/>
            <a:ext cx="3096344" cy="39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E91840-06C2-4179-B024-3FB563FC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48" y="553443"/>
            <a:ext cx="1957774" cy="3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580695F-F21D-424B-BC5D-EAE24980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" y="1711002"/>
            <a:ext cx="2846431" cy="11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9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93548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" y="548680"/>
            <a:ext cx="8968620" cy="5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0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A8723E3-C62D-4372-A5B7-F817763A1A22}" type="slidenum">
              <a:rPr lang="cs-CZ" smtClean="0"/>
              <a:pPr algn="r"/>
              <a:t>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Bill Dally, </a:t>
            </a:r>
            <a:r>
              <a:rPr lang="en-US" dirty="0" err="1"/>
              <a:t>nVidia</a:t>
            </a:r>
            <a:r>
              <a:rPr lang="en-US" dirty="0"/>
              <a:t> at </a:t>
            </a:r>
            <a:r>
              <a:rPr lang="en-US" dirty="0" err="1"/>
              <a:t>HiPEAC</a:t>
            </a:r>
            <a:r>
              <a:rPr lang="en-US" dirty="0"/>
              <a:t> 2015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30602"/>
            <a:ext cx="9001000" cy="50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9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5108</TotalTime>
  <Words>458</Words>
  <Application>Microsoft Office PowerPoint</Application>
  <PresentationFormat>On-screen Show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3</vt:lpstr>
      <vt:lpstr>Origin</vt:lpstr>
      <vt:lpstr>The Progress in CPU Performance</vt:lpstr>
      <vt:lpstr>PowerPoint Presentation</vt:lpstr>
      <vt:lpstr>PowerPoint Presentation</vt:lpstr>
      <vt:lpstr>PowerPoint Presentation</vt:lpstr>
      <vt:lpstr>Logic (gate) level</vt:lpstr>
      <vt:lpstr>Logic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CPU architectures used in high-performance computing</vt:lpstr>
      <vt:lpstr>PowerPoint Presentation</vt:lpstr>
      <vt:lpstr>Top500 Supercomputers (Nov 2019) – CPU types</vt:lpstr>
      <vt:lpstr>TOP500 list – Nov 2019</vt:lpstr>
    </vt:vector>
  </TitlesOfParts>
  <Company>KSI MFF UK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bednarek</dc:creator>
  <cp:lastModifiedBy>David Bednárek</cp:lastModifiedBy>
  <cp:revision>525</cp:revision>
  <dcterms:created xsi:type="dcterms:W3CDTF">2012-09-19T18:13:04Z</dcterms:created>
  <dcterms:modified xsi:type="dcterms:W3CDTF">2022-02-17T12:49:45Z</dcterms:modified>
</cp:coreProperties>
</file>