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overhead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CD"/>
    <a:srgbClr val="CC00FF"/>
    <a:srgbClr val="FF9999"/>
    <a:srgbClr val="0099FF"/>
    <a:srgbClr val="FF3399"/>
    <a:srgbClr val="99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4" autoAdjust="0"/>
    <p:restoredTop sz="94571" autoAdjust="0"/>
  </p:normalViewPr>
  <p:slideViewPr>
    <p:cSldViewPr>
      <p:cViewPr varScale="1">
        <p:scale>
          <a:sx n="129" d="100"/>
          <a:sy n="129" d="100"/>
        </p:scale>
        <p:origin x="870" y="13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4800" y="533400"/>
            <a:ext cx="345440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1" smtClean="0"/>
              <a:t>Click to edit Master text styles</a:t>
            </a:r>
          </a:p>
          <a:p>
            <a:pPr lvl="1"/>
            <a:r>
              <a:rPr lang="cs-CZ" noProof="1" smtClean="0"/>
              <a:t>Second level</a:t>
            </a:r>
          </a:p>
          <a:p>
            <a:pPr lvl="2"/>
            <a:r>
              <a:rPr lang="cs-CZ" noProof="1" smtClean="0"/>
              <a:t>Third level</a:t>
            </a:r>
          </a:p>
          <a:p>
            <a:pPr lvl="3"/>
            <a:r>
              <a:rPr lang="cs-CZ" noProof="1" smtClean="0"/>
              <a:t>Fourth level</a:t>
            </a:r>
          </a:p>
          <a:p>
            <a:pPr lvl="4"/>
            <a:r>
              <a:rPr lang="cs-CZ" noProof="1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pPr>
              <a:defRPr/>
            </a:pPr>
            <a:fld id="{53D80ECD-877A-4C58-96D0-91AE5B60954F}" type="slidenum">
              <a:rPr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47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128889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2A4F-5B6C-475E-B104-7EB99EEC0D59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490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0"/>
            <a:ext cx="22098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770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7BE31-150A-4843-99BA-DF6AE488D9E7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602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83E8-855C-4B46-8539-BA7E4E48C122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0069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7765C-1A76-4177-A0AE-EADC12BA6517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5071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533400"/>
            <a:ext cx="4343400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4343400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8EF62-F676-4B10-8BAF-431D080F05CC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022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1FE57-3690-4A1D-8A88-C063F0D8302E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4810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82418-0049-49C5-8D20-D771CA776518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589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3434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83EE3-94DA-42DA-A6CB-4924CEBA1E75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5951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1CB3C-E612-443D-A7FD-5FD98A69BBBB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020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3DE4E-C967-4C6B-9E55-E706D8E86D90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515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FE798-8F78-4433-BB74-D5505A6EDC5D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239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2C64E-94B2-4E2D-B5F6-E7700D232CCC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8375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34890-89AA-4915-B737-613808C90A24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863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533400"/>
            <a:ext cx="8839200" cy="6172200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99FF99"/>
                </a:solidFill>
              </a:defRPr>
            </a:lvl1pPr>
          </a:lstStyle>
          <a:p>
            <a:pPr>
              <a:defRPr/>
            </a:pPr>
            <a:fld id="{35376E8E-94FB-4D0D-B131-82E7564F7FE5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190500" indent="266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Ø"/>
        <a:defRPr sz="2400" b="1">
          <a:solidFill>
            <a:schemeClr val="tx1"/>
          </a:solidFill>
          <a:latin typeface="+mj-lt"/>
          <a:cs typeface="+mn-cs"/>
        </a:defRPr>
      </a:lvl2pPr>
      <a:lvl3pPr marL="571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v"/>
        <a:defRPr sz="2400">
          <a:solidFill>
            <a:schemeClr val="tx1"/>
          </a:solidFill>
          <a:latin typeface="+mj-lt"/>
          <a:cs typeface="+mn-cs"/>
        </a:defRPr>
      </a:lvl3pPr>
      <a:lvl4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j-lt"/>
          <a:cs typeface="+mn-cs"/>
        </a:defRPr>
      </a:lvl4pPr>
      <a:lvl5pPr marL="1333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5pPr>
      <a:lvl6pPr marL="17907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6pPr>
      <a:lvl7pPr marL="22479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7pPr>
      <a:lvl8pPr marL="27051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8pPr>
      <a:lvl9pPr marL="31623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Architektura překladače</a:t>
            </a:r>
            <a:endParaRPr lang="cs-CZ" altLang="en-US" noProof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E0"/>
                </a:solidFill>
              </a14:hiddenFill>
            </a:ext>
          </a:extLst>
        </p:spPr>
        <p:txBody>
          <a:bodyPr/>
          <a:lstStyle/>
          <a:p>
            <a:pPr marL="0" indent="0" eaLnBrk="1" hangingPunct="1"/>
            <a:endParaRPr lang="en-US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224013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4E807D9-2317-4873-AA74-FBF421657E0A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Architektura </a:t>
            </a:r>
            <a:r>
              <a:rPr lang="en-US" altLang="en-US" smtClean="0"/>
              <a:t>back-endu</a:t>
            </a:r>
            <a:endParaRPr lang="en-US" altLang="en-US" noProof="1" smtClean="0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/>
            <a:r>
              <a:rPr lang="cs-CZ" altLang="en-US" smtClean="0"/>
              <a:t>Sekvenční mezikód</a:t>
            </a:r>
          </a:p>
        </p:txBody>
      </p:sp>
      <p:sp>
        <p:nvSpPr>
          <p:cNvPr id="58373" name="Text Box 4"/>
          <p:cNvSpPr txBox="1">
            <a:spLocks noChangeArrowheads="1"/>
          </p:cNvSpPr>
          <p:nvPr/>
        </p:nvSpPr>
        <p:spPr bwMode="auto">
          <a:xfrm>
            <a:off x="5219700" y="4919663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Strojově závislé 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58374" name="Text Box 7"/>
          <p:cNvSpPr txBox="1">
            <a:spLocks noChangeArrowheads="1"/>
          </p:cNvSpPr>
          <p:nvPr/>
        </p:nvSpPr>
        <p:spPr bwMode="auto">
          <a:xfrm>
            <a:off x="5219700" y="2827338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>
                <a:latin typeface="Arial" charset="0"/>
              </a:rPr>
              <a:t>Alokace registrů</a:t>
            </a:r>
            <a:endParaRPr lang="en-US" altLang="en-US">
              <a:latin typeface="Arial" charset="0"/>
            </a:endParaRPr>
          </a:p>
        </p:txBody>
      </p:sp>
      <p:sp>
        <p:nvSpPr>
          <p:cNvPr id="58375" name="Line 10"/>
          <p:cNvSpPr>
            <a:spLocks noChangeShapeType="1"/>
          </p:cNvSpPr>
          <p:nvPr/>
        </p:nvSpPr>
        <p:spPr bwMode="auto">
          <a:xfrm>
            <a:off x="6588125" y="3357563"/>
            <a:ext cx="0" cy="15621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8376" name="Text Box 13"/>
          <p:cNvSpPr txBox="1">
            <a:spLocks noChangeArrowheads="1"/>
          </p:cNvSpPr>
          <p:nvPr/>
        </p:nvSpPr>
        <p:spPr bwMode="auto">
          <a:xfrm>
            <a:off x="6588125" y="3933825"/>
            <a:ext cx="216058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Sekvenční mezikód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nízké úrovně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 fyzickými registry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58377" name="Line 15"/>
          <p:cNvSpPr>
            <a:spLocks noChangeShapeType="1"/>
          </p:cNvSpPr>
          <p:nvPr/>
        </p:nvSpPr>
        <p:spPr bwMode="auto">
          <a:xfrm>
            <a:off x="6588125" y="5422900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8378" name="Text Box 16"/>
          <p:cNvSpPr txBox="1">
            <a:spLocks noChangeArrowheads="1"/>
          </p:cNvSpPr>
          <p:nvPr/>
        </p:nvSpPr>
        <p:spPr bwMode="auto">
          <a:xfrm>
            <a:off x="827088" y="4868863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Strojově závislé 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58379" name="Text Box 17"/>
          <p:cNvSpPr txBox="1">
            <a:spLocks noChangeArrowheads="1"/>
          </p:cNvSpPr>
          <p:nvPr/>
        </p:nvSpPr>
        <p:spPr bwMode="auto">
          <a:xfrm>
            <a:off x="755650" y="1700213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58380" name="Text Box 18"/>
          <p:cNvSpPr txBox="1">
            <a:spLocks noChangeArrowheads="1"/>
          </p:cNvSpPr>
          <p:nvPr/>
        </p:nvSpPr>
        <p:spPr bwMode="auto">
          <a:xfrm>
            <a:off x="827088" y="3860800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>
                <a:latin typeface="Arial" charset="0"/>
              </a:rPr>
              <a:t>Instruction selection</a:t>
            </a:r>
            <a:endParaRPr lang="en-US" altLang="en-US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charset="0"/>
              </a:rPr>
              <a:t>= </a:t>
            </a:r>
            <a:r>
              <a:rPr lang="cs-CZ" altLang="en-US">
                <a:latin typeface="Arial" charset="0"/>
              </a:rPr>
              <a:t>Výběr instrukcí</a:t>
            </a:r>
            <a:endParaRPr lang="en-US" altLang="en-US">
              <a:latin typeface="Arial" charset="0"/>
            </a:endParaRPr>
          </a:p>
        </p:txBody>
      </p:sp>
      <p:sp>
        <p:nvSpPr>
          <p:cNvPr id="58381" name="Text Box 19"/>
          <p:cNvSpPr txBox="1">
            <a:spLocks noChangeArrowheads="1"/>
          </p:cNvSpPr>
          <p:nvPr/>
        </p:nvSpPr>
        <p:spPr bwMode="auto">
          <a:xfrm>
            <a:off x="827088" y="2827338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Strojově závislé 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58382" name="Line 20"/>
          <p:cNvSpPr>
            <a:spLocks noChangeShapeType="1"/>
          </p:cNvSpPr>
          <p:nvPr/>
        </p:nvSpPr>
        <p:spPr bwMode="auto">
          <a:xfrm>
            <a:off x="1260475" y="2273300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8383" name="Line 21"/>
          <p:cNvSpPr>
            <a:spLocks noChangeShapeType="1"/>
          </p:cNvSpPr>
          <p:nvPr/>
        </p:nvSpPr>
        <p:spPr bwMode="auto">
          <a:xfrm>
            <a:off x="1260475" y="3354388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8384" name="Line 22"/>
          <p:cNvSpPr>
            <a:spLocks noChangeShapeType="1"/>
          </p:cNvSpPr>
          <p:nvPr/>
        </p:nvSpPr>
        <p:spPr bwMode="auto">
          <a:xfrm>
            <a:off x="1258888" y="4365625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8385" name="Text Box 23"/>
          <p:cNvSpPr txBox="1">
            <a:spLocks noChangeArrowheads="1"/>
          </p:cNvSpPr>
          <p:nvPr/>
        </p:nvSpPr>
        <p:spPr bwMode="auto">
          <a:xfrm>
            <a:off x="1331913" y="2346325"/>
            <a:ext cx="216058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Sekvenční mezikód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(střední úrovně)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58386" name="Text Box 24"/>
          <p:cNvSpPr txBox="1">
            <a:spLocks noChangeArrowheads="1"/>
          </p:cNvSpPr>
          <p:nvPr/>
        </p:nvSpPr>
        <p:spPr bwMode="auto">
          <a:xfrm>
            <a:off x="1331913" y="3425825"/>
            <a:ext cx="216058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Sekvenční mezikód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(střední úrovně)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58387" name="Text Box 25"/>
          <p:cNvSpPr txBox="1">
            <a:spLocks noChangeArrowheads="1"/>
          </p:cNvSpPr>
          <p:nvPr/>
        </p:nvSpPr>
        <p:spPr bwMode="auto">
          <a:xfrm>
            <a:off x="1331913" y="4437063"/>
            <a:ext cx="23764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Sekvenční mezikód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nízké úrovně s virtuálními registry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58388" name="Text Box 26"/>
          <p:cNvSpPr txBox="1">
            <a:spLocks noChangeArrowheads="1"/>
          </p:cNvSpPr>
          <p:nvPr/>
        </p:nvSpPr>
        <p:spPr bwMode="auto">
          <a:xfrm>
            <a:off x="4643438" y="3860800"/>
            <a:ext cx="11509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Sekvenční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mezikód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nízké úrovně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 virtuálními registry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58389" name="Line 27"/>
          <p:cNvSpPr>
            <a:spLocks noChangeShapeType="1"/>
          </p:cNvSpPr>
          <p:nvPr/>
        </p:nvSpPr>
        <p:spPr bwMode="auto">
          <a:xfrm flipV="1">
            <a:off x="3708400" y="3068638"/>
            <a:ext cx="1511300" cy="208915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8390" name="Line 28"/>
          <p:cNvSpPr>
            <a:spLocks noChangeShapeType="1"/>
          </p:cNvSpPr>
          <p:nvPr/>
        </p:nvSpPr>
        <p:spPr bwMode="auto">
          <a:xfrm>
            <a:off x="1260475" y="1195388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8391" name="Text Box 29"/>
          <p:cNvSpPr txBox="1">
            <a:spLocks noChangeArrowheads="1"/>
          </p:cNvSpPr>
          <p:nvPr/>
        </p:nvSpPr>
        <p:spPr bwMode="auto">
          <a:xfrm>
            <a:off x="1331913" y="1268413"/>
            <a:ext cx="21605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Sekvenční mezikód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(střední úrovně)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58392" name="Text Box 31"/>
          <p:cNvSpPr txBox="1">
            <a:spLocks noChangeArrowheads="1"/>
          </p:cNvSpPr>
          <p:nvPr/>
        </p:nvSpPr>
        <p:spPr bwMode="auto">
          <a:xfrm>
            <a:off x="5219700" y="5949950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Finalizer</a:t>
            </a:r>
            <a:endParaRPr lang="en-US" altLang="en-US" b="0">
              <a:latin typeface="Arial" charset="0"/>
            </a:endParaRPr>
          </a:p>
        </p:txBody>
      </p:sp>
      <p:sp>
        <p:nvSpPr>
          <p:cNvPr id="58393" name="Text Box 32"/>
          <p:cNvSpPr txBox="1">
            <a:spLocks noChangeArrowheads="1"/>
          </p:cNvSpPr>
          <p:nvPr/>
        </p:nvSpPr>
        <p:spPr bwMode="auto">
          <a:xfrm>
            <a:off x="6659563" y="5516563"/>
            <a:ext cx="21605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Sekvenční mezikód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58394" name="Line 33"/>
          <p:cNvSpPr>
            <a:spLocks noChangeShapeType="1"/>
          </p:cNvSpPr>
          <p:nvPr/>
        </p:nvSpPr>
        <p:spPr bwMode="auto">
          <a:xfrm flipH="1">
            <a:off x="4716463" y="6237288"/>
            <a:ext cx="503237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8395" name="Text Box 34"/>
          <p:cNvSpPr txBox="1">
            <a:spLocks noChangeArrowheads="1"/>
          </p:cNvSpPr>
          <p:nvPr/>
        </p:nvSpPr>
        <p:spPr bwMode="auto">
          <a:xfrm>
            <a:off x="2555875" y="6021388"/>
            <a:ext cx="21605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Strojový kód</a:t>
            </a:r>
            <a:endParaRPr lang="en-US" altLang="en-US" sz="12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641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C0F9056-159B-40CA-8504-EA1F4F60ED12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Architektura </a:t>
            </a:r>
            <a:r>
              <a:rPr lang="en-US" altLang="en-US" smtClean="0"/>
              <a:t>back-endu</a:t>
            </a:r>
            <a:endParaRPr lang="en-US" altLang="en-US" noProof="1" smtClean="0"/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/>
            <a:r>
              <a:rPr lang="cs-CZ" altLang="en-US" smtClean="0"/>
              <a:t>Sekvenční mezikód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724525" y="3863975"/>
            <a:ext cx="2879725" cy="385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>
                <a:latin typeface="Arial" charset="0"/>
              </a:rPr>
              <a:t>Alokace registrů</a:t>
            </a:r>
            <a:endParaRPr lang="en-US" altLang="en-US">
              <a:latin typeface="Arial" charset="0"/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95288" y="4508500"/>
            <a:ext cx="2879725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95288" y="3213100"/>
            <a:ext cx="2879725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95288" y="3789363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>
                <a:latin typeface="Arial" charset="0"/>
              </a:rPr>
              <a:t>Instruction selection</a:t>
            </a:r>
            <a:endParaRPr lang="en-US" altLang="en-US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charset="0"/>
              </a:rPr>
              <a:t>= </a:t>
            </a:r>
            <a:r>
              <a:rPr lang="cs-CZ" altLang="en-US">
                <a:latin typeface="Arial" charset="0"/>
              </a:rPr>
              <a:t>Výběr instrukcí</a:t>
            </a:r>
            <a:endParaRPr lang="en-US" altLang="en-US">
              <a:latin typeface="Arial" charset="0"/>
            </a:endParaRP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 flipV="1">
            <a:off x="3276600" y="4076700"/>
            <a:ext cx="2447925" cy="576263"/>
          </a:xfrm>
          <a:prstGeom prst="line">
            <a:avLst/>
          </a:prstGeom>
          <a:noFill/>
          <a:ln w="50800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2124075" y="6091238"/>
            <a:ext cx="2879725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Finalizer</a:t>
            </a:r>
            <a:endParaRPr lang="en-US" altLang="en-US" b="0">
              <a:latin typeface="Arial" charset="0"/>
            </a:endParaRPr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492500" y="6378575"/>
            <a:ext cx="0" cy="2159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9404" name="Line 13"/>
          <p:cNvSpPr>
            <a:spLocks noChangeShapeType="1"/>
          </p:cNvSpPr>
          <p:nvPr/>
        </p:nvSpPr>
        <p:spPr bwMode="auto">
          <a:xfrm>
            <a:off x="1619250" y="1700213"/>
            <a:ext cx="0" cy="2159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9405" name="Text Box 14"/>
          <p:cNvSpPr txBox="1">
            <a:spLocks noChangeArrowheads="1"/>
          </p:cNvSpPr>
          <p:nvPr/>
        </p:nvSpPr>
        <p:spPr bwMode="auto">
          <a:xfrm>
            <a:off x="395288" y="2492375"/>
            <a:ext cx="2879725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Zjednodušená analýza rozsahů platnosti</a:t>
            </a:r>
            <a:endParaRPr lang="en-US" altLang="en-US" b="0">
              <a:latin typeface="Arial" charset="0"/>
            </a:endParaRPr>
          </a:p>
        </p:txBody>
      </p:sp>
      <p:sp>
        <p:nvSpPr>
          <p:cNvPr id="59406" name="Line 16"/>
          <p:cNvSpPr>
            <a:spLocks noChangeShapeType="1"/>
          </p:cNvSpPr>
          <p:nvPr/>
        </p:nvSpPr>
        <p:spPr bwMode="auto">
          <a:xfrm>
            <a:off x="3852863" y="2565400"/>
            <a:ext cx="673100" cy="1588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9407" name="Text Box 17"/>
          <p:cNvSpPr txBox="1">
            <a:spLocks noChangeArrowheads="1"/>
          </p:cNvSpPr>
          <p:nvPr/>
        </p:nvSpPr>
        <p:spPr bwMode="auto">
          <a:xfrm>
            <a:off x="4572000" y="981075"/>
            <a:ext cx="3814763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Sekvenční mezikód (střední úrovně)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59408" name="Text Box 19"/>
          <p:cNvSpPr txBox="1">
            <a:spLocks noChangeArrowheads="1"/>
          </p:cNvSpPr>
          <p:nvPr/>
        </p:nvSpPr>
        <p:spPr bwMode="auto">
          <a:xfrm>
            <a:off x="4572000" y="1557338"/>
            <a:ext cx="4392613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Sekvenční mezikód nízké úrovně s virtuálními registry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59409" name="Text Box 21"/>
          <p:cNvSpPr txBox="1">
            <a:spLocks noChangeArrowheads="1"/>
          </p:cNvSpPr>
          <p:nvPr/>
        </p:nvSpPr>
        <p:spPr bwMode="auto">
          <a:xfrm>
            <a:off x="4572000" y="2133600"/>
            <a:ext cx="3814763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Sekvenční mezikód nízké úrovně s fyzickými registry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59410" name="Text Box 22"/>
          <p:cNvSpPr txBox="1">
            <a:spLocks noChangeArrowheads="1"/>
          </p:cNvSpPr>
          <p:nvPr/>
        </p:nvSpPr>
        <p:spPr bwMode="auto">
          <a:xfrm>
            <a:off x="4572000" y="2420938"/>
            <a:ext cx="3814763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Strojový kód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59411" name="Line 23"/>
          <p:cNvSpPr>
            <a:spLocks noChangeShapeType="1"/>
          </p:cNvSpPr>
          <p:nvPr/>
        </p:nvSpPr>
        <p:spPr bwMode="auto">
          <a:xfrm>
            <a:off x="3852863" y="1125538"/>
            <a:ext cx="673100" cy="1587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9412" name="Line 25"/>
          <p:cNvSpPr>
            <a:spLocks noChangeShapeType="1"/>
          </p:cNvSpPr>
          <p:nvPr/>
        </p:nvSpPr>
        <p:spPr bwMode="auto">
          <a:xfrm>
            <a:off x="3852863" y="1701800"/>
            <a:ext cx="673100" cy="1588"/>
          </a:xfrm>
          <a:prstGeom prst="line">
            <a:avLst/>
          </a:prstGeom>
          <a:noFill/>
          <a:ln w="50800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9413" name="Line 27"/>
          <p:cNvSpPr>
            <a:spLocks noChangeShapeType="1"/>
          </p:cNvSpPr>
          <p:nvPr/>
        </p:nvSpPr>
        <p:spPr bwMode="auto">
          <a:xfrm>
            <a:off x="3852863" y="2278063"/>
            <a:ext cx="673100" cy="1587"/>
          </a:xfrm>
          <a:prstGeom prst="line">
            <a:avLst/>
          </a:prstGeom>
          <a:noFill/>
          <a:ln w="50800">
            <a:solidFill>
              <a:srgbClr val="00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9414" name="Line 28"/>
          <p:cNvSpPr>
            <a:spLocks noChangeShapeType="1"/>
          </p:cNvSpPr>
          <p:nvPr/>
        </p:nvSpPr>
        <p:spPr bwMode="auto">
          <a:xfrm>
            <a:off x="1619250" y="2276475"/>
            <a:ext cx="0" cy="2159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9415" name="Line 29"/>
          <p:cNvSpPr>
            <a:spLocks noChangeShapeType="1"/>
          </p:cNvSpPr>
          <p:nvPr/>
        </p:nvSpPr>
        <p:spPr bwMode="auto">
          <a:xfrm>
            <a:off x="1619250" y="2997200"/>
            <a:ext cx="0" cy="2159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9416" name="Line 30"/>
          <p:cNvSpPr>
            <a:spLocks noChangeShapeType="1"/>
          </p:cNvSpPr>
          <p:nvPr/>
        </p:nvSpPr>
        <p:spPr bwMode="auto">
          <a:xfrm>
            <a:off x="1619250" y="3573463"/>
            <a:ext cx="0" cy="2159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9417" name="Line 31"/>
          <p:cNvSpPr>
            <a:spLocks noChangeShapeType="1"/>
          </p:cNvSpPr>
          <p:nvPr/>
        </p:nvSpPr>
        <p:spPr bwMode="auto">
          <a:xfrm>
            <a:off x="1619250" y="4292600"/>
            <a:ext cx="0" cy="215900"/>
          </a:xfrm>
          <a:prstGeom prst="line">
            <a:avLst/>
          </a:prstGeom>
          <a:noFill/>
          <a:ln w="50800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9418" name="Line 33"/>
          <p:cNvSpPr>
            <a:spLocks noChangeShapeType="1"/>
          </p:cNvSpPr>
          <p:nvPr/>
        </p:nvSpPr>
        <p:spPr bwMode="auto">
          <a:xfrm flipH="1">
            <a:off x="4643438" y="4221163"/>
            <a:ext cx="1800225" cy="1295400"/>
          </a:xfrm>
          <a:prstGeom prst="line">
            <a:avLst/>
          </a:prstGeom>
          <a:noFill/>
          <a:ln w="50800">
            <a:solidFill>
              <a:srgbClr val="00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9419" name="Line 34"/>
          <p:cNvSpPr>
            <a:spLocks noChangeShapeType="1"/>
          </p:cNvSpPr>
          <p:nvPr/>
        </p:nvSpPr>
        <p:spPr bwMode="auto">
          <a:xfrm>
            <a:off x="3492500" y="5875338"/>
            <a:ext cx="0" cy="215900"/>
          </a:xfrm>
          <a:prstGeom prst="line">
            <a:avLst/>
          </a:prstGeom>
          <a:noFill/>
          <a:ln w="50800">
            <a:solidFill>
              <a:srgbClr val="00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9420" name="Text Box 35"/>
          <p:cNvSpPr txBox="1">
            <a:spLocks noChangeArrowheads="1"/>
          </p:cNvSpPr>
          <p:nvPr/>
        </p:nvSpPr>
        <p:spPr bwMode="auto">
          <a:xfrm>
            <a:off x="395288" y="1916113"/>
            <a:ext cx="2879725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Analýza aliasů</a:t>
            </a:r>
            <a:endParaRPr lang="en-US" altLang="en-US" b="0">
              <a:latin typeface="Arial" charset="0"/>
            </a:endParaRPr>
          </a:p>
        </p:txBody>
      </p:sp>
      <p:sp>
        <p:nvSpPr>
          <p:cNvPr id="59421" name="Text Box 38"/>
          <p:cNvSpPr txBox="1">
            <a:spLocks noChangeArrowheads="1"/>
          </p:cNvSpPr>
          <p:nvPr/>
        </p:nvSpPr>
        <p:spPr bwMode="auto">
          <a:xfrm>
            <a:off x="2124075" y="5516563"/>
            <a:ext cx="2879725" cy="301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Optimalizace</a:t>
            </a:r>
            <a:endParaRPr lang="en-US" altLang="en-US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887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98E239B-4C4F-4042-B735-B2BAE7976FE5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Architektura </a:t>
            </a:r>
            <a:r>
              <a:rPr lang="en-US" altLang="en-US" smtClean="0"/>
              <a:t>back-endu</a:t>
            </a:r>
            <a:endParaRPr lang="en-US" altLang="en-US" noProof="1" smtClean="0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/>
            <a:r>
              <a:rPr lang="cs-CZ" altLang="en-US" smtClean="0"/>
              <a:t>Částečně sekvenční mezikód bez schedulingu</a:t>
            </a:r>
          </a:p>
        </p:txBody>
      </p:sp>
      <p:sp>
        <p:nvSpPr>
          <p:cNvPr id="60421" name="Text Box 4"/>
          <p:cNvSpPr txBox="1">
            <a:spLocks noChangeArrowheads="1"/>
          </p:cNvSpPr>
          <p:nvPr/>
        </p:nvSpPr>
        <p:spPr bwMode="auto">
          <a:xfrm>
            <a:off x="5724525" y="5230813"/>
            <a:ext cx="2879725" cy="301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60422" name="Text Box 5"/>
          <p:cNvSpPr txBox="1">
            <a:spLocks noChangeArrowheads="1"/>
          </p:cNvSpPr>
          <p:nvPr/>
        </p:nvSpPr>
        <p:spPr bwMode="auto">
          <a:xfrm>
            <a:off x="5724525" y="3863975"/>
            <a:ext cx="2879725" cy="385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>
                <a:latin typeface="Arial" charset="0"/>
              </a:rPr>
              <a:t>Alokace registrů</a:t>
            </a:r>
            <a:endParaRPr lang="en-US" altLang="en-US">
              <a:latin typeface="Arial" charset="0"/>
            </a:endParaRPr>
          </a:p>
        </p:txBody>
      </p:sp>
      <p:sp>
        <p:nvSpPr>
          <p:cNvPr id="60423" name="Text Box 6"/>
          <p:cNvSpPr txBox="1">
            <a:spLocks noChangeArrowheads="1"/>
          </p:cNvSpPr>
          <p:nvPr/>
        </p:nvSpPr>
        <p:spPr bwMode="auto">
          <a:xfrm>
            <a:off x="395288" y="4508500"/>
            <a:ext cx="2879725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60424" name="Text Box 7"/>
          <p:cNvSpPr txBox="1">
            <a:spLocks noChangeArrowheads="1"/>
          </p:cNvSpPr>
          <p:nvPr/>
        </p:nvSpPr>
        <p:spPr bwMode="auto">
          <a:xfrm>
            <a:off x="395288" y="3213100"/>
            <a:ext cx="2879725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60425" name="Text Box 8"/>
          <p:cNvSpPr txBox="1">
            <a:spLocks noChangeArrowheads="1"/>
          </p:cNvSpPr>
          <p:nvPr/>
        </p:nvSpPr>
        <p:spPr bwMode="auto">
          <a:xfrm>
            <a:off x="395288" y="3789363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>
                <a:latin typeface="Arial" charset="0"/>
              </a:rPr>
              <a:t>Instruction selection</a:t>
            </a:r>
            <a:endParaRPr lang="en-US" altLang="en-US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charset="0"/>
              </a:rPr>
              <a:t>= </a:t>
            </a:r>
            <a:r>
              <a:rPr lang="cs-CZ" altLang="en-US">
                <a:latin typeface="Arial" charset="0"/>
              </a:rPr>
              <a:t>Výběr instrukcí</a:t>
            </a:r>
            <a:endParaRPr lang="en-US" altLang="en-US">
              <a:latin typeface="Arial" charset="0"/>
            </a:endParaRPr>
          </a:p>
        </p:txBody>
      </p:sp>
      <p:sp>
        <p:nvSpPr>
          <p:cNvPr id="60426" name="Line 9"/>
          <p:cNvSpPr>
            <a:spLocks noChangeShapeType="1"/>
          </p:cNvSpPr>
          <p:nvPr/>
        </p:nvSpPr>
        <p:spPr bwMode="auto">
          <a:xfrm flipV="1">
            <a:off x="3276600" y="4076700"/>
            <a:ext cx="2447925" cy="576263"/>
          </a:xfrm>
          <a:prstGeom prst="line">
            <a:avLst/>
          </a:prstGeom>
          <a:noFill/>
          <a:ln w="50800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0427" name="Text Box 10"/>
          <p:cNvSpPr txBox="1">
            <a:spLocks noChangeArrowheads="1"/>
          </p:cNvSpPr>
          <p:nvPr/>
        </p:nvSpPr>
        <p:spPr bwMode="auto">
          <a:xfrm>
            <a:off x="2124075" y="6091238"/>
            <a:ext cx="2879725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Finalizer</a:t>
            </a:r>
            <a:endParaRPr lang="en-US" altLang="en-US" b="0">
              <a:latin typeface="Arial" charset="0"/>
            </a:endParaRPr>
          </a:p>
        </p:txBody>
      </p:sp>
      <p:sp>
        <p:nvSpPr>
          <p:cNvPr id="60428" name="Line 11"/>
          <p:cNvSpPr>
            <a:spLocks noChangeShapeType="1"/>
          </p:cNvSpPr>
          <p:nvPr/>
        </p:nvSpPr>
        <p:spPr bwMode="auto">
          <a:xfrm>
            <a:off x="3492500" y="6378575"/>
            <a:ext cx="0" cy="2159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0429" name="Text Box 12"/>
          <p:cNvSpPr txBox="1">
            <a:spLocks noChangeArrowheads="1"/>
          </p:cNvSpPr>
          <p:nvPr/>
        </p:nvSpPr>
        <p:spPr bwMode="auto">
          <a:xfrm>
            <a:off x="395288" y="1341438"/>
            <a:ext cx="2879725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Detekce základních bloků</a:t>
            </a:r>
            <a:endParaRPr lang="en-US" altLang="en-US" b="0">
              <a:latin typeface="Arial" charset="0"/>
            </a:endParaRPr>
          </a:p>
        </p:txBody>
      </p:sp>
      <p:sp>
        <p:nvSpPr>
          <p:cNvPr id="60430" name="Line 13"/>
          <p:cNvSpPr>
            <a:spLocks noChangeShapeType="1"/>
          </p:cNvSpPr>
          <p:nvPr/>
        </p:nvSpPr>
        <p:spPr bwMode="auto">
          <a:xfrm>
            <a:off x="1619250" y="1125538"/>
            <a:ext cx="0" cy="2159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0431" name="Text Box 14"/>
          <p:cNvSpPr txBox="1">
            <a:spLocks noChangeArrowheads="1"/>
          </p:cNvSpPr>
          <p:nvPr/>
        </p:nvSpPr>
        <p:spPr bwMode="auto">
          <a:xfrm>
            <a:off x="395288" y="2492375"/>
            <a:ext cx="2879725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>
                <a:latin typeface="Arial" charset="0"/>
              </a:rPr>
              <a:t>Live-range analysis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charset="0"/>
              </a:rPr>
              <a:t>= Anal</a:t>
            </a:r>
            <a:r>
              <a:rPr lang="cs-CZ" altLang="en-US">
                <a:latin typeface="Arial" charset="0"/>
              </a:rPr>
              <a:t>ýza rozsahů platnosti</a:t>
            </a:r>
            <a:endParaRPr lang="en-US" altLang="en-US">
              <a:latin typeface="Arial" charset="0"/>
            </a:endParaRPr>
          </a:p>
        </p:txBody>
      </p:sp>
      <p:sp>
        <p:nvSpPr>
          <p:cNvPr id="60432" name="Text Box 15"/>
          <p:cNvSpPr txBox="1">
            <a:spLocks noChangeArrowheads="1"/>
          </p:cNvSpPr>
          <p:nvPr/>
        </p:nvSpPr>
        <p:spPr bwMode="auto">
          <a:xfrm>
            <a:off x="5724525" y="5734050"/>
            <a:ext cx="2879725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>
                <a:latin typeface="Arial" charset="0"/>
              </a:rPr>
              <a:t>Basic-block (re)ordering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charset="0"/>
              </a:rPr>
              <a:t>= </a:t>
            </a:r>
            <a:r>
              <a:rPr lang="cs-CZ" altLang="en-US">
                <a:latin typeface="Arial" charset="0"/>
              </a:rPr>
              <a:t>Serializace control-flow</a:t>
            </a:r>
            <a:endParaRPr lang="en-US" altLang="en-US">
              <a:latin typeface="Arial" charset="0"/>
            </a:endParaRPr>
          </a:p>
        </p:txBody>
      </p:sp>
      <p:sp>
        <p:nvSpPr>
          <p:cNvPr id="60433" name="Line 16"/>
          <p:cNvSpPr>
            <a:spLocks noChangeShapeType="1"/>
          </p:cNvSpPr>
          <p:nvPr/>
        </p:nvSpPr>
        <p:spPr bwMode="auto">
          <a:xfrm>
            <a:off x="3852863" y="2565400"/>
            <a:ext cx="673100" cy="1588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0434" name="Text Box 17"/>
          <p:cNvSpPr txBox="1">
            <a:spLocks noChangeArrowheads="1"/>
          </p:cNvSpPr>
          <p:nvPr/>
        </p:nvSpPr>
        <p:spPr bwMode="auto">
          <a:xfrm>
            <a:off x="4572000" y="981075"/>
            <a:ext cx="3814763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Sekvenční mezikód (střední úrovně)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60435" name="Text Box 18"/>
          <p:cNvSpPr txBox="1">
            <a:spLocks noChangeArrowheads="1"/>
          </p:cNvSpPr>
          <p:nvPr/>
        </p:nvSpPr>
        <p:spPr bwMode="auto">
          <a:xfrm>
            <a:off x="4572000" y="1270000"/>
            <a:ext cx="3814763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Částečně sekvenční mezikód (střední úrovně)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60436" name="Text Box 19"/>
          <p:cNvSpPr txBox="1">
            <a:spLocks noChangeArrowheads="1"/>
          </p:cNvSpPr>
          <p:nvPr/>
        </p:nvSpPr>
        <p:spPr bwMode="auto">
          <a:xfrm>
            <a:off x="4572000" y="1557338"/>
            <a:ext cx="4392613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Částečně sekvenční mezikód nízké úrovně s virtuálními registry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60437" name="Text Box 20"/>
          <p:cNvSpPr txBox="1">
            <a:spLocks noChangeArrowheads="1"/>
          </p:cNvSpPr>
          <p:nvPr/>
        </p:nvSpPr>
        <p:spPr bwMode="auto">
          <a:xfrm>
            <a:off x="4572000" y="1846263"/>
            <a:ext cx="43561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Částečně sekvenční mezikód nízké úrovně s fyzickými registry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60438" name="Text Box 21"/>
          <p:cNvSpPr txBox="1">
            <a:spLocks noChangeArrowheads="1"/>
          </p:cNvSpPr>
          <p:nvPr/>
        </p:nvSpPr>
        <p:spPr bwMode="auto">
          <a:xfrm>
            <a:off x="4572000" y="2133600"/>
            <a:ext cx="3814763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Sekvenční mezikód nízké úrovně s fyzickými registry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60439" name="Text Box 22"/>
          <p:cNvSpPr txBox="1">
            <a:spLocks noChangeArrowheads="1"/>
          </p:cNvSpPr>
          <p:nvPr/>
        </p:nvSpPr>
        <p:spPr bwMode="auto">
          <a:xfrm>
            <a:off x="4572000" y="2420938"/>
            <a:ext cx="3814763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Strojový kód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60440" name="Line 23"/>
          <p:cNvSpPr>
            <a:spLocks noChangeShapeType="1"/>
          </p:cNvSpPr>
          <p:nvPr/>
        </p:nvSpPr>
        <p:spPr bwMode="auto">
          <a:xfrm>
            <a:off x="3852863" y="1125538"/>
            <a:ext cx="673100" cy="1587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0441" name="Line 24"/>
          <p:cNvSpPr>
            <a:spLocks noChangeShapeType="1"/>
          </p:cNvSpPr>
          <p:nvPr/>
        </p:nvSpPr>
        <p:spPr bwMode="auto">
          <a:xfrm>
            <a:off x="3852863" y="1412875"/>
            <a:ext cx="673100" cy="1588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0442" name="Line 25"/>
          <p:cNvSpPr>
            <a:spLocks noChangeShapeType="1"/>
          </p:cNvSpPr>
          <p:nvPr/>
        </p:nvSpPr>
        <p:spPr bwMode="auto">
          <a:xfrm>
            <a:off x="3852863" y="1701800"/>
            <a:ext cx="673100" cy="1588"/>
          </a:xfrm>
          <a:prstGeom prst="line">
            <a:avLst/>
          </a:prstGeom>
          <a:noFill/>
          <a:ln w="50800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0443" name="Line 26"/>
          <p:cNvSpPr>
            <a:spLocks noChangeShapeType="1"/>
          </p:cNvSpPr>
          <p:nvPr/>
        </p:nvSpPr>
        <p:spPr bwMode="auto">
          <a:xfrm>
            <a:off x="3852863" y="1989138"/>
            <a:ext cx="673100" cy="1587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0444" name="Line 27"/>
          <p:cNvSpPr>
            <a:spLocks noChangeShapeType="1"/>
          </p:cNvSpPr>
          <p:nvPr/>
        </p:nvSpPr>
        <p:spPr bwMode="auto">
          <a:xfrm>
            <a:off x="3852863" y="2278063"/>
            <a:ext cx="673100" cy="1587"/>
          </a:xfrm>
          <a:prstGeom prst="line">
            <a:avLst/>
          </a:prstGeom>
          <a:noFill/>
          <a:ln w="50800">
            <a:solidFill>
              <a:srgbClr val="00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0445" name="Line 28"/>
          <p:cNvSpPr>
            <a:spLocks noChangeShapeType="1"/>
          </p:cNvSpPr>
          <p:nvPr/>
        </p:nvSpPr>
        <p:spPr bwMode="auto">
          <a:xfrm>
            <a:off x="1619250" y="2276475"/>
            <a:ext cx="0" cy="2159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0446" name="Line 29"/>
          <p:cNvSpPr>
            <a:spLocks noChangeShapeType="1"/>
          </p:cNvSpPr>
          <p:nvPr/>
        </p:nvSpPr>
        <p:spPr bwMode="auto">
          <a:xfrm>
            <a:off x="1619250" y="2997200"/>
            <a:ext cx="0" cy="2159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0447" name="Line 30"/>
          <p:cNvSpPr>
            <a:spLocks noChangeShapeType="1"/>
          </p:cNvSpPr>
          <p:nvPr/>
        </p:nvSpPr>
        <p:spPr bwMode="auto">
          <a:xfrm>
            <a:off x="1619250" y="3573463"/>
            <a:ext cx="0" cy="2159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0448" name="Line 31"/>
          <p:cNvSpPr>
            <a:spLocks noChangeShapeType="1"/>
          </p:cNvSpPr>
          <p:nvPr/>
        </p:nvSpPr>
        <p:spPr bwMode="auto">
          <a:xfrm>
            <a:off x="1619250" y="4292600"/>
            <a:ext cx="0" cy="215900"/>
          </a:xfrm>
          <a:prstGeom prst="line">
            <a:avLst/>
          </a:prstGeom>
          <a:noFill/>
          <a:ln w="50800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0449" name="Line 32"/>
          <p:cNvSpPr>
            <a:spLocks noChangeShapeType="1"/>
          </p:cNvSpPr>
          <p:nvPr/>
        </p:nvSpPr>
        <p:spPr bwMode="auto">
          <a:xfrm flipH="1" flipV="1">
            <a:off x="5003800" y="5661025"/>
            <a:ext cx="720725" cy="288925"/>
          </a:xfrm>
          <a:prstGeom prst="line">
            <a:avLst/>
          </a:prstGeom>
          <a:noFill/>
          <a:ln w="50800">
            <a:solidFill>
              <a:srgbClr val="00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0450" name="Line 33"/>
          <p:cNvSpPr>
            <a:spLocks noChangeShapeType="1"/>
          </p:cNvSpPr>
          <p:nvPr/>
        </p:nvSpPr>
        <p:spPr bwMode="auto">
          <a:xfrm>
            <a:off x="3492500" y="5875338"/>
            <a:ext cx="0" cy="215900"/>
          </a:xfrm>
          <a:prstGeom prst="line">
            <a:avLst/>
          </a:prstGeom>
          <a:noFill/>
          <a:ln w="50800">
            <a:solidFill>
              <a:srgbClr val="00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0451" name="Text Box 34"/>
          <p:cNvSpPr txBox="1">
            <a:spLocks noChangeArrowheads="1"/>
          </p:cNvSpPr>
          <p:nvPr/>
        </p:nvSpPr>
        <p:spPr bwMode="auto">
          <a:xfrm>
            <a:off x="395288" y="1916113"/>
            <a:ext cx="2879725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Analýza aliasů</a:t>
            </a:r>
            <a:endParaRPr lang="en-US" altLang="en-US" b="0">
              <a:latin typeface="Arial" charset="0"/>
            </a:endParaRPr>
          </a:p>
        </p:txBody>
      </p:sp>
      <p:sp>
        <p:nvSpPr>
          <p:cNvPr id="60452" name="Line 35"/>
          <p:cNvSpPr>
            <a:spLocks noChangeShapeType="1"/>
          </p:cNvSpPr>
          <p:nvPr/>
        </p:nvSpPr>
        <p:spPr bwMode="auto">
          <a:xfrm>
            <a:off x="1619250" y="1700213"/>
            <a:ext cx="0" cy="2159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0453" name="Line 36"/>
          <p:cNvSpPr>
            <a:spLocks noChangeShapeType="1"/>
          </p:cNvSpPr>
          <p:nvPr/>
        </p:nvSpPr>
        <p:spPr bwMode="auto">
          <a:xfrm>
            <a:off x="7092950" y="5518150"/>
            <a:ext cx="0" cy="2159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0454" name="Text Box 37"/>
          <p:cNvSpPr txBox="1">
            <a:spLocks noChangeArrowheads="1"/>
          </p:cNvSpPr>
          <p:nvPr/>
        </p:nvSpPr>
        <p:spPr bwMode="auto">
          <a:xfrm>
            <a:off x="2124075" y="5516563"/>
            <a:ext cx="2879725" cy="301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60455" name="Line 38"/>
          <p:cNvSpPr>
            <a:spLocks noChangeShapeType="1"/>
          </p:cNvSpPr>
          <p:nvPr/>
        </p:nvSpPr>
        <p:spPr bwMode="auto">
          <a:xfrm>
            <a:off x="7092950" y="4222750"/>
            <a:ext cx="0" cy="1006475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17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DB57640-70D9-48B7-AA85-1ECC7841C69F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Architektura </a:t>
            </a:r>
            <a:r>
              <a:rPr lang="en-US" altLang="en-US" smtClean="0"/>
              <a:t>back-endu</a:t>
            </a:r>
            <a:endParaRPr lang="en-US" altLang="en-US" noProof="1" smtClean="0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/>
            <a:r>
              <a:rPr lang="cs-CZ" altLang="en-US" smtClean="0"/>
              <a:t>Částečně sekvenční mezikód se schedulingem</a:t>
            </a:r>
          </a:p>
        </p:txBody>
      </p:sp>
      <p:sp>
        <p:nvSpPr>
          <p:cNvPr id="61445" name="Text Box 4"/>
          <p:cNvSpPr txBox="1">
            <a:spLocks noChangeArrowheads="1"/>
          </p:cNvSpPr>
          <p:nvPr/>
        </p:nvSpPr>
        <p:spPr bwMode="auto">
          <a:xfrm>
            <a:off x="5724525" y="5230813"/>
            <a:ext cx="2879725" cy="301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61446" name="Text Box 5"/>
          <p:cNvSpPr txBox="1">
            <a:spLocks noChangeArrowheads="1"/>
          </p:cNvSpPr>
          <p:nvPr/>
        </p:nvSpPr>
        <p:spPr bwMode="auto">
          <a:xfrm>
            <a:off x="5724525" y="3863975"/>
            <a:ext cx="2879725" cy="385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>
                <a:latin typeface="Arial" charset="0"/>
              </a:rPr>
              <a:t>Alokace registrů</a:t>
            </a:r>
            <a:endParaRPr lang="en-US" altLang="en-US">
              <a:latin typeface="Arial" charset="0"/>
            </a:endParaRPr>
          </a:p>
        </p:txBody>
      </p:sp>
      <p:sp>
        <p:nvSpPr>
          <p:cNvPr id="61447" name="Text Box 6"/>
          <p:cNvSpPr txBox="1">
            <a:spLocks noChangeArrowheads="1"/>
          </p:cNvSpPr>
          <p:nvPr/>
        </p:nvSpPr>
        <p:spPr bwMode="auto">
          <a:xfrm>
            <a:off x="395288" y="4508500"/>
            <a:ext cx="2879725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61448" name="Text Box 7"/>
          <p:cNvSpPr txBox="1">
            <a:spLocks noChangeArrowheads="1"/>
          </p:cNvSpPr>
          <p:nvPr/>
        </p:nvSpPr>
        <p:spPr bwMode="auto">
          <a:xfrm>
            <a:off x="395288" y="3213100"/>
            <a:ext cx="2879725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61449" name="Text Box 8"/>
          <p:cNvSpPr txBox="1">
            <a:spLocks noChangeArrowheads="1"/>
          </p:cNvSpPr>
          <p:nvPr/>
        </p:nvSpPr>
        <p:spPr bwMode="auto">
          <a:xfrm>
            <a:off x="395288" y="3789363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>
                <a:latin typeface="Arial" charset="0"/>
              </a:rPr>
              <a:t>Instruction selection</a:t>
            </a:r>
            <a:endParaRPr lang="en-US" altLang="en-US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charset="0"/>
              </a:rPr>
              <a:t>= </a:t>
            </a:r>
            <a:r>
              <a:rPr lang="cs-CZ" altLang="en-US">
                <a:latin typeface="Arial" charset="0"/>
              </a:rPr>
              <a:t>Výběr instrukcí</a:t>
            </a:r>
            <a:endParaRPr lang="en-US" altLang="en-US">
              <a:latin typeface="Arial" charset="0"/>
            </a:endParaRPr>
          </a:p>
        </p:txBody>
      </p:sp>
      <p:sp>
        <p:nvSpPr>
          <p:cNvPr id="61450" name="Line 9"/>
          <p:cNvSpPr>
            <a:spLocks noChangeShapeType="1"/>
          </p:cNvSpPr>
          <p:nvPr/>
        </p:nvSpPr>
        <p:spPr bwMode="auto">
          <a:xfrm flipV="1">
            <a:off x="3276600" y="3357563"/>
            <a:ext cx="2447925" cy="1295400"/>
          </a:xfrm>
          <a:prstGeom prst="line">
            <a:avLst/>
          </a:prstGeom>
          <a:noFill/>
          <a:ln w="50800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1451" name="Text Box 10"/>
          <p:cNvSpPr txBox="1">
            <a:spLocks noChangeArrowheads="1"/>
          </p:cNvSpPr>
          <p:nvPr/>
        </p:nvSpPr>
        <p:spPr bwMode="auto">
          <a:xfrm>
            <a:off x="2124075" y="6091238"/>
            <a:ext cx="2879725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Finalizer</a:t>
            </a:r>
            <a:endParaRPr lang="en-US" altLang="en-US" b="0">
              <a:latin typeface="Arial" charset="0"/>
            </a:endParaRPr>
          </a:p>
        </p:txBody>
      </p:sp>
      <p:sp>
        <p:nvSpPr>
          <p:cNvPr id="61452" name="Line 11"/>
          <p:cNvSpPr>
            <a:spLocks noChangeShapeType="1"/>
          </p:cNvSpPr>
          <p:nvPr/>
        </p:nvSpPr>
        <p:spPr bwMode="auto">
          <a:xfrm>
            <a:off x="3492500" y="6378575"/>
            <a:ext cx="0" cy="2159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1453" name="Text Box 12"/>
          <p:cNvSpPr txBox="1">
            <a:spLocks noChangeArrowheads="1"/>
          </p:cNvSpPr>
          <p:nvPr/>
        </p:nvSpPr>
        <p:spPr bwMode="auto">
          <a:xfrm>
            <a:off x="395288" y="1341438"/>
            <a:ext cx="2879725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Detekce základních bloků</a:t>
            </a:r>
            <a:endParaRPr lang="en-US" altLang="en-US" b="0">
              <a:latin typeface="Arial" charset="0"/>
            </a:endParaRPr>
          </a:p>
        </p:txBody>
      </p:sp>
      <p:sp>
        <p:nvSpPr>
          <p:cNvPr id="61454" name="Line 13"/>
          <p:cNvSpPr>
            <a:spLocks noChangeShapeType="1"/>
          </p:cNvSpPr>
          <p:nvPr/>
        </p:nvSpPr>
        <p:spPr bwMode="auto">
          <a:xfrm>
            <a:off x="1619250" y="1125538"/>
            <a:ext cx="0" cy="2159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1455" name="Text Box 14"/>
          <p:cNvSpPr txBox="1">
            <a:spLocks noChangeArrowheads="1"/>
          </p:cNvSpPr>
          <p:nvPr/>
        </p:nvSpPr>
        <p:spPr bwMode="auto">
          <a:xfrm>
            <a:off x="395288" y="2492375"/>
            <a:ext cx="2879725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>
                <a:latin typeface="Arial" charset="0"/>
              </a:rPr>
              <a:t>Live-range analysis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charset="0"/>
              </a:rPr>
              <a:t>= Anal</a:t>
            </a:r>
            <a:r>
              <a:rPr lang="cs-CZ" altLang="en-US">
                <a:latin typeface="Arial" charset="0"/>
              </a:rPr>
              <a:t>ýza rozsahů platnosti</a:t>
            </a:r>
            <a:endParaRPr lang="en-US" altLang="en-US">
              <a:latin typeface="Arial" charset="0"/>
            </a:endParaRPr>
          </a:p>
        </p:txBody>
      </p:sp>
      <p:sp>
        <p:nvSpPr>
          <p:cNvPr id="61456" name="Text Box 15"/>
          <p:cNvSpPr txBox="1">
            <a:spLocks noChangeArrowheads="1"/>
          </p:cNvSpPr>
          <p:nvPr/>
        </p:nvSpPr>
        <p:spPr bwMode="auto">
          <a:xfrm>
            <a:off x="5724525" y="5734050"/>
            <a:ext cx="2879725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>
                <a:latin typeface="Arial" charset="0"/>
              </a:rPr>
              <a:t>Basic-block (re)ordering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charset="0"/>
              </a:rPr>
              <a:t>= </a:t>
            </a:r>
            <a:r>
              <a:rPr lang="cs-CZ" altLang="en-US">
                <a:latin typeface="Arial" charset="0"/>
              </a:rPr>
              <a:t>Serializace control-flow</a:t>
            </a:r>
            <a:endParaRPr lang="en-US" altLang="en-US">
              <a:latin typeface="Arial" charset="0"/>
            </a:endParaRPr>
          </a:p>
        </p:txBody>
      </p:sp>
      <p:sp>
        <p:nvSpPr>
          <p:cNvPr id="61457" name="Line 16"/>
          <p:cNvSpPr>
            <a:spLocks noChangeShapeType="1"/>
          </p:cNvSpPr>
          <p:nvPr/>
        </p:nvSpPr>
        <p:spPr bwMode="auto">
          <a:xfrm>
            <a:off x="3852863" y="2565400"/>
            <a:ext cx="673100" cy="1588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1458" name="Text Box 17"/>
          <p:cNvSpPr txBox="1">
            <a:spLocks noChangeArrowheads="1"/>
          </p:cNvSpPr>
          <p:nvPr/>
        </p:nvSpPr>
        <p:spPr bwMode="auto">
          <a:xfrm>
            <a:off x="4572000" y="981075"/>
            <a:ext cx="3814763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Sekvenční mezikód (střední úrovně)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61459" name="Text Box 18"/>
          <p:cNvSpPr txBox="1">
            <a:spLocks noChangeArrowheads="1"/>
          </p:cNvSpPr>
          <p:nvPr/>
        </p:nvSpPr>
        <p:spPr bwMode="auto">
          <a:xfrm>
            <a:off x="4572000" y="1270000"/>
            <a:ext cx="3814763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Částečně sekvenční mezikód (střední úrovně)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61460" name="Text Box 19"/>
          <p:cNvSpPr txBox="1">
            <a:spLocks noChangeArrowheads="1"/>
          </p:cNvSpPr>
          <p:nvPr/>
        </p:nvSpPr>
        <p:spPr bwMode="auto">
          <a:xfrm>
            <a:off x="4572000" y="1557338"/>
            <a:ext cx="4392613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Částečně sekvenční mezikód nízké úrovně s virtuálními registry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61461" name="Text Box 20"/>
          <p:cNvSpPr txBox="1">
            <a:spLocks noChangeArrowheads="1"/>
          </p:cNvSpPr>
          <p:nvPr/>
        </p:nvSpPr>
        <p:spPr bwMode="auto">
          <a:xfrm>
            <a:off x="4572000" y="1846263"/>
            <a:ext cx="43561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Částečně sekvenční mezikód nízké úrovně s fyzickými registry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61462" name="Text Box 21"/>
          <p:cNvSpPr txBox="1">
            <a:spLocks noChangeArrowheads="1"/>
          </p:cNvSpPr>
          <p:nvPr/>
        </p:nvSpPr>
        <p:spPr bwMode="auto">
          <a:xfrm>
            <a:off x="4572000" y="2133600"/>
            <a:ext cx="3814763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Sekvenční mezikód nízké úrovně s fyzickými registry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61463" name="Text Box 22"/>
          <p:cNvSpPr txBox="1">
            <a:spLocks noChangeArrowheads="1"/>
          </p:cNvSpPr>
          <p:nvPr/>
        </p:nvSpPr>
        <p:spPr bwMode="auto">
          <a:xfrm>
            <a:off x="4572000" y="2420938"/>
            <a:ext cx="3814763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Strojový kód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61464" name="Line 23"/>
          <p:cNvSpPr>
            <a:spLocks noChangeShapeType="1"/>
          </p:cNvSpPr>
          <p:nvPr/>
        </p:nvSpPr>
        <p:spPr bwMode="auto">
          <a:xfrm>
            <a:off x="3852863" y="1125538"/>
            <a:ext cx="673100" cy="1587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1465" name="Line 24"/>
          <p:cNvSpPr>
            <a:spLocks noChangeShapeType="1"/>
          </p:cNvSpPr>
          <p:nvPr/>
        </p:nvSpPr>
        <p:spPr bwMode="auto">
          <a:xfrm>
            <a:off x="3852863" y="1412875"/>
            <a:ext cx="673100" cy="1588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1466" name="Line 25"/>
          <p:cNvSpPr>
            <a:spLocks noChangeShapeType="1"/>
          </p:cNvSpPr>
          <p:nvPr/>
        </p:nvSpPr>
        <p:spPr bwMode="auto">
          <a:xfrm>
            <a:off x="3852863" y="1701800"/>
            <a:ext cx="673100" cy="1588"/>
          </a:xfrm>
          <a:prstGeom prst="line">
            <a:avLst/>
          </a:prstGeom>
          <a:noFill/>
          <a:ln w="50800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1467" name="Line 26"/>
          <p:cNvSpPr>
            <a:spLocks noChangeShapeType="1"/>
          </p:cNvSpPr>
          <p:nvPr/>
        </p:nvSpPr>
        <p:spPr bwMode="auto">
          <a:xfrm>
            <a:off x="3852863" y="1989138"/>
            <a:ext cx="673100" cy="1587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1468" name="Line 27"/>
          <p:cNvSpPr>
            <a:spLocks noChangeShapeType="1"/>
          </p:cNvSpPr>
          <p:nvPr/>
        </p:nvSpPr>
        <p:spPr bwMode="auto">
          <a:xfrm>
            <a:off x="3852863" y="2278063"/>
            <a:ext cx="673100" cy="1587"/>
          </a:xfrm>
          <a:prstGeom prst="line">
            <a:avLst/>
          </a:prstGeom>
          <a:noFill/>
          <a:ln w="50800">
            <a:solidFill>
              <a:srgbClr val="00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1469" name="Line 28"/>
          <p:cNvSpPr>
            <a:spLocks noChangeShapeType="1"/>
          </p:cNvSpPr>
          <p:nvPr/>
        </p:nvSpPr>
        <p:spPr bwMode="auto">
          <a:xfrm>
            <a:off x="1619250" y="2276475"/>
            <a:ext cx="0" cy="2159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1470" name="Line 29"/>
          <p:cNvSpPr>
            <a:spLocks noChangeShapeType="1"/>
          </p:cNvSpPr>
          <p:nvPr/>
        </p:nvSpPr>
        <p:spPr bwMode="auto">
          <a:xfrm>
            <a:off x="1619250" y="2997200"/>
            <a:ext cx="0" cy="2159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1471" name="Line 30"/>
          <p:cNvSpPr>
            <a:spLocks noChangeShapeType="1"/>
          </p:cNvSpPr>
          <p:nvPr/>
        </p:nvSpPr>
        <p:spPr bwMode="auto">
          <a:xfrm>
            <a:off x="1619250" y="3573463"/>
            <a:ext cx="0" cy="2159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1472" name="Line 31"/>
          <p:cNvSpPr>
            <a:spLocks noChangeShapeType="1"/>
          </p:cNvSpPr>
          <p:nvPr/>
        </p:nvSpPr>
        <p:spPr bwMode="auto">
          <a:xfrm>
            <a:off x="1619250" y="4292600"/>
            <a:ext cx="0" cy="215900"/>
          </a:xfrm>
          <a:prstGeom prst="line">
            <a:avLst/>
          </a:prstGeom>
          <a:noFill/>
          <a:ln w="50800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1473" name="Line 32"/>
          <p:cNvSpPr>
            <a:spLocks noChangeShapeType="1"/>
          </p:cNvSpPr>
          <p:nvPr/>
        </p:nvSpPr>
        <p:spPr bwMode="auto">
          <a:xfrm>
            <a:off x="7092950" y="5016500"/>
            <a:ext cx="0" cy="2159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1474" name="Line 33"/>
          <p:cNvSpPr>
            <a:spLocks noChangeShapeType="1"/>
          </p:cNvSpPr>
          <p:nvPr/>
        </p:nvSpPr>
        <p:spPr bwMode="auto">
          <a:xfrm flipH="1" flipV="1">
            <a:off x="5003800" y="5661025"/>
            <a:ext cx="720725" cy="288925"/>
          </a:xfrm>
          <a:prstGeom prst="line">
            <a:avLst/>
          </a:prstGeom>
          <a:noFill/>
          <a:ln w="50800">
            <a:solidFill>
              <a:srgbClr val="00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1475" name="Line 34"/>
          <p:cNvSpPr>
            <a:spLocks noChangeShapeType="1"/>
          </p:cNvSpPr>
          <p:nvPr/>
        </p:nvSpPr>
        <p:spPr bwMode="auto">
          <a:xfrm>
            <a:off x="3492500" y="5875338"/>
            <a:ext cx="0" cy="215900"/>
          </a:xfrm>
          <a:prstGeom prst="line">
            <a:avLst/>
          </a:prstGeom>
          <a:noFill/>
          <a:ln w="50800">
            <a:solidFill>
              <a:srgbClr val="00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1476" name="Text Box 35"/>
          <p:cNvSpPr txBox="1">
            <a:spLocks noChangeArrowheads="1"/>
          </p:cNvSpPr>
          <p:nvPr/>
        </p:nvSpPr>
        <p:spPr bwMode="auto">
          <a:xfrm>
            <a:off x="395288" y="1916113"/>
            <a:ext cx="2879725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Analýza aliasů</a:t>
            </a:r>
            <a:endParaRPr lang="en-US" altLang="en-US" b="0">
              <a:latin typeface="Arial" charset="0"/>
            </a:endParaRPr>
          </a:p>
        </p:txBody>
      </p:sp>
      <p:sp>
        <p:nvSpPr>
          <p:cNvPr id="61477" name="Line 36"/>
          <p:cNvSpPr>
            <a:spLocks noChangeShapeType="1"/>
          </p:cNvSpPr>
          <p:nvPr/>
        </p:nvSpPr>
        <p:spPr bwMode="auto">
          <a:xfrm>
            <a:off x="1619250" y="1700213"/>
            <a:ext cx="0" cy="21590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1478" name="Line 37"/>
          <p:cNvSpPr>
            <a:spLocks noChangeShapeType="1"/>
          </p:cNvSpPr>
          <p:nvPr/>
        </p:nvSpPr>
        <p:spPr bwMode="auto">
          <a:xfrm>
            <a:off x="7092950" y="5518150"/>
            <a:ext cx="0" cy="2159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1479" name="Text Box 38"/>
          <p:cNvSpPr txBox="1">
            <a:spLocks noChangeArrowheads="1"/>
          </p:cNvSpPr>
          <p:nvPr/>
        </p:nvSpPr>
        <p:spPr bwMode="auto">
          <a:xfrm>
            <a:off x="2124075" y="5516563"/>
            <a:ext cx="2879725" cy="301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61480" name="Text Box 39"/>
          <p:cNvSpPr txBox="1">
            <a:spLocks noChangeArrowheads="1"/>
          </p:cNvSpPr>
          <p:nvPr/>
        </p:nvSpPr>
        <p:spPr bwMode="auto">
          <a:xfrm>
            <a:off x="5724525" y="3070225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charset="0"/>
              </a:rPr>
              <a:t>Instruction s</a:t>
            </a:r>
            <a:r>
              <a:rPr lang="cs-CZ" altLang="en-US">
                <a:latin typeface="Arial" charset="0"/>
              </a:rPr>
              <a:t>cheduling</a:t>
            </a:r>
            <a:endParaRPr lang="en-US" altLang="en-US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charset="0"/>
              </a:rPr>
              <a:t>=</a:t>
            </a:r>
            <a:r>
              <a:rPr lang="cs-CZ" altLang="en-US">
                <a:latin typeface="Arial" charset="0"/>
              </a:rPr>
              <a:t> Řazení instrukcí</a:t>
            </a:r>
            <a:endParaRPr lang="en-US" altLang="en-US">
              <a:latin typeface="Arial" charset="0"/>
            </a:endParaRPr>
          </a:p>
        </p:txBody>
      </p:sp>
      <p:sp>
        <p:nvSpPr>
          <p:cNvPr id="61481" name="Text Box 40"/>
          <p:cNvSpPr txBox="1">
            <a:spLocks noChangeArrowheads="1"/>
          </p:cNvSpPr>
          <p:nvPr/>
        </p:nvSpPr>
        <p:spPr bwMode="auto">
          <a:xfrm>
            <a:off x="5724525" y="4438650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charset="0"/>
              </a:rPr>
              <a:t>Instruction s</a:t>
            </a:r>
            <a:r>
              <a:rPr lang="cs-CZ" altLang="en-US">
                <a:latin typeface="Arial" charset="0"/>
              </a:rPr>
              <a:t>cheduling</a:t>
            </a:r>
            <a:endParaRPr lang="en-US" altLang="en-US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charset="0"/>
              </a:rPr>
              <a:t>=</a:t>
            </a:r>
            <a:r>
              <a:rPr lang="cs-CZ" altLang="en-US">
                <a:latin typeface="Arial" charset="0"/>
              </a:rPr>
              <a:t> Řazení instrukcí</a:t>
            </a:r>
            <a:endParaRPr lang="en-US" altLang="en-US">
              <a:latin typeface="Arial" charset="0"/>
            </a:endParaRPr>
          </a:p>
        </p:txBody>
      </p:sp>
      <p:sp>
        <p:nvSpPr>
          <p:cNvPr id="61482" name="Line 41"/>
          <p:cNvSpPr>
            <a:spLocks noChangeShapeType="1"/>
          </p:cNvSpPr>
          <p:nvPr/>
        </p:nvSpPr>
        <p:spPr bwMode="auto">
          <a:xfrm>
            <a:off x="7092950" y="4222750"/>
            <a:ext cx="0" cy="2159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1483" name="Line 42"/>
          <p:cNvSpPr>
            <a:spLocks noChangeShapeType="1"/>
          </p:cNvSpPr>
          <p:nvPr/>
        </p:nvSpPr>
        <p:spPr bwMode="auto">
          <a:xfrm>
            <a:off x="7092950" y="3646488"/>
            <a:ext cx="0" cy="215900"/>
          </a:xfrm>
          <a:prstGeom prst="line">
            <a:avLst/>
          </a:prstGeom>
          <a:noFill/>
          <a:ln w="50800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74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F92EA0E-C5FB-40F0-9DBA-074851891B04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Architektura </a:t>
            </a:r>
            <a:r>
              <a:rPr lang="en-US" altLang="en-US" smtClean="0"/>
              <a:t>back-endu</a:t>
            </a:r>
            <a:endParaRPr lang="en-US" altLang="en-US" noProof="1" smtClean="0"/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/>
            <a:r>
              <a:rPr lang="cs-CZ" altLang="en-US" smtClean="0"/>
              <a:t>Nesekvenční mezikód</a:t>
            </a:r>
          </a:p>
        </p:txBody>
      </p:sp>
      <p:sp>
        <p:nvSpPr>
          <p:cNvPr id="62469" name="Text Box 4"/>
          <p:cNvSpPr txBox="1">
            <a:spLocks noChangeArrowheads="1"/>
          </p:cNvSpPr>
          <p:nvPr/>
        </p:nvSpPr>
        <p:spPr bwMode="auto">
          <a:xfrm>
            <a:off x="5724525" y="5230813"/>
            <a:ext cx="2879725" cy="301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62470" name="Text Box 5"/>
          <p:cNvSpPr txBox="1">
            <a:spLocks noChangeArrowheads="1"/>
          </p:cNvSpPr>
          <p:nvPr/>
        </p:nvSpPr>
        <p:spPr bwMode="auto">
          <a:xfrm>
            <a:off x="5724525" y="3863975"/>
            <a:ext cx="2879725" cy="385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>
                <a:latin typeface="Arial" charset="0"/>
              </a:rPr>
              <a:t>Alokace registrů</a:t>
            </a:r>
            <a:endParaRPr lang="en-US" altLang="en-US">
              <a:latin typeface="Arial" charset="0"/>
            </a:endParaRPr>
          </a:p>
        </p:txBody>
      </p:sp>
      <p:sp>
        <p:nvSpPr>
          <p:cNvPr id="62471" name="Text Box 6"/>
          <p:cNvSpPr txBox="1">
            <a:spLocks noChangeArrowheads="1"/>
          </p:cNvSpPr>
          <p:nvPr/>
        </p:nvSpPr>
        <p:spPr bwMode="auto">
          <a:xfrm>
            <a:off x="395288" y="4508500"/>
            <a:ext cx="2879725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62472" name="Text Box 7"/>
          <p:cNvSpPr txBox="1">
            <a:spLocks noChangeArrowheads="1"/>
          </p:cNvSpPr>
          <p:nvPr/>
        </p:nvSpPr>
        <p:spPr bwMode="auto">
          <a:xfrm>
            <a:off x="395288" y="3213100"/>
            <a:ext cx="2879725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62473" name="Text Box 8"/>
          <p:cNvSpPr txBox="1">
            <a:spLocks noChangeArrowheads="1"/>
          </p:cNvSpPr>
          <p:nvPr/>
        </p:nvSpPr>
        <p:spPr bwMode="auto">
          <a:xfrm>
            <a:off x="395288" y="3789363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>
                <a:latin typeface="Arial" charset="0"/>
              </a:rPr>
              <a:t>Instruction selection</a:t>
            </a:r>
            <a:endParaRPr lang="en-US" altLang="en-US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charset="0"/>
              </a:rPr>
              <a:t>= </a:t>
            </a:r>
            <a:r>
              <a:rPr lang="cs-CZ" altLang="en-US">
                <a:latin typeface="Arial" charset="0"/>
              </a:rPr>
              <a:t>Výběr instrukcí</a:t>
            </a:r>
            <a:endParaRPr lang="en-US" altLang="en-US">
              <a:latin typeface="Arial" charset="0"/>
            </a:endParaRPr>
          </a:p>
        </p:txBody>
      </p:sp>
      <p:sp>
        <p:nvSpPr>
          <p:cNvPr id="62474" name="Line 9"/>
          <p:cNvSpPr>
            <a:spLocks noChangeShapeType="1"/>
          </p:cNvSpPr>
          <p:nvPr/>
        </p:nvSpPr>
        <p:spPr bwMode="auto">
          <a:xfrm flipV="1">
            <a:off x="3276600" y="3357563"/>
            <a:ext cx="2447925" cy="1295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2475" name="Text Box 10"/>
          <p:cNvSpPr txBox="1">
            <a:spLocks noChangeArrowheads="1"/>
          </p:cNvSpPr>
          <p:nvPr/>
        </p:nvSpPr>
        <p:spPr bwMode="auto">
          <a:xfrm>
            <a:off x="2124075" y="6091238"/>
            <a:ext cx="2879725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Finalizer</a:t>
            </a:r>
            <a:endParaRPr lang="en-US" altLang="en-US" b="0">
              <a:latin typeface="Arial" charset="0"/>
            </a:endParaRPr>
          </a:p>
        </p:txBody>
      </p:sp>
      <p:sp>
        <p:nvSpPr>
          <p:cNvPr id="62476" name="Line 11"/>
          <p:cNvSpPr>
            <a:spLocks noChangeShapeType="1"/>
          </p:cNvSpPr>
          <p:nvPr/>
        </p:nvSpPr>
        <p:spPr bwMode="auto">
          <a:xfrm>
            <a:off x="3492500" y="6378575"/>
            <a:ext cx="0" cy="2159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2477" name="Text Box 12"/>
          <p:cNvSpPr txBox="1">
            <a:spLocks noChangeArrowheads="1"/>
          </p:cNvSpPr>
          <p:nvPr/>
        </p:nvSpPr>
        <p:spPr bwMode="auto">
          <a:xfrm>
            <a:off x="395288" y="1341438"/>
            <a:ext cx="2879725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Detekce základních bloků</a:t>
            </a:r>
            <a:endParaRPr lang="en-US" altLang="en-US" b="0">
              <a:latin typeface="Arial" charset="0"/>
            </a:endParaRPr>
          </a:p>
        </p:txBody>
      </p:sp>
      <p:sp>
        <p:nvSpPr>
          <p:cNvPr id="62478" name="Line 13"/>
          <p:cNvSpPr>
            <a:spLocks noChangeShapeType="1"/>
          </p:cNvSpPr>
          <p:nvPr/>
        </p:nvSpPr>
        <p:spPr bwMode="auto">
          <a:xfrm>
            <a:off x="1619250" y="1125538"/>
            <a:ext cx="0" cy="2159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2479" name="Text Box 14"/>
          <p:cNvSpPr txBox="1">
            <a:spLocks noChangeArrowheads="1"/>
          </p:cNvSpPr>
          <p:nvPr/>
        </p:nvSpPr>
        <p:spPr bwMode="auto">
          <a:xfrm>
            <a:off x="395288" y="2492375"/>
            <a:ext cx="2879725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>
                <a:latin typeface="Arial" charset="0"/>
              </a:rPr>
              <a:t>Live-range analysis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charset="0"/>
              </a:rPr>
              <a:t>= Anal</a:t>
            </a:r>
            <a:r>
              <a:rPr lang="cs-CZ" altLang="en-US">
                <a:latin typeface="Arial" charset="0"/>
              </a:rPr>
              <a:t>ýza rozsahů platnosti</a:t>
            </a:r>
            <a:endParaRPr lang="en-US" altLang="en-US">
              <a:latin typeface="Arial" charset="0"/>
            </a:endParaRPr>
          </a:p>
        </p:txBody>
      </p:sp>
      <p:sp>
        <p:nvSpPr>
          <p:cNvPr id="62480" name="Text Box 15"/>
          <p:cNvSpPr txBox="1">
            <a:spLocks noChangeArrowheads="1"/>
          </p:cNvSpPr>
          <p:nvPr/>
        </p:nvSpPr>
        <p:spPr bwMode="auto">
          <a:xfrm>
            <a:off x="5724525" y="5734050"/>
            <a:ext cx="2879725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>
                <a:latin typeface="Arial" charset="0"/>
              </a:rPr>
              <a:t>Basic-block (re)ordering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charset="0"/>
              </a:rPr>
              <a:t>= </a:t>
            </a:r>
            <a:r>
              <a:rPr lang="cs-CZ" altLang="en-US">
                <a:latin typeface="Arial" charset="0"/>
              </a:rPr>
              <a:t>Serializace control-flow</a:t>
            </a:r>
            <a:endParaRPr lang="en-US" altLang="en-US">
              <a:latin typeface="Arial" charset="0"/>
            </a:endParaRPr>
          </a:p>
        </p:txBody>
      </p:sp>
      <p:sp>
        <p:nvSpPr>
          <p:cNvPr id="62481" name="Line 16"/>
          <p:cNvSpPr>
            <a:spLocks noChangeShapeType="1"/>
          </p:cNvSpPr>
          <p:nvPr/>
        </p:nvSpPr>
        <p:spPr bwMode="auto">
          <a:xfrm>
            <a:off x="3851275" y="2852738"/>
            <a:ext cx="673100" cy="1587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2482" name="Text Box 17"/>
          <p:cNvSpPr txBox="1">
            <a:spLocks noChangeArrowheads="1"/>
          </p:cNvSpPr>
          <p:nvPr/>
        </p:nvSpPr>
        <p:spPr bwMode="auto">
          <a:xfrm>
            <a:off x="4572000" y="981075"/>
            <a:ext cx="3814763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Sekvenční mezikód (střední úrovně)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62483" name="Text Box 18"/>
          <p:cNvSpPr txBox="1">
            <a:spLocks noChangeArrowheads="1"/>
          </p:cNvSpPr>
          <p:nvPr/>
        </p:nvSpPr>
        <p:spPr bwMode="auto">
          <a:xfrm>
            <a:off x="4572000" y="1270000"/>
            <a:ext cx="3814763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Nesekvenční mezikód (střední úrovně)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62484" name="Text Box 19"/>
          <p:cNvSpPr txBox="1">
            <a:spLocks noChangeArrowheads="1"/>
          </p:cNvSpPr>
          <p:nvPr/>
        </p:nvSpPr>
        <p:spPr bwMode="auto">
          <a:xfrm>
            <a:off x="4570413" y="1844675"/>
            <a:ext cx="4392612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Částečně sekvenční mezikód nízké úrovně s virtuálními registry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62485" name="Text Box 20"/>
          <p:cNvSpPr txBox="1">
            <a:spLocks noChangeArrowheads="1"/>
          </p:cNvSpPr>
          <p:nvPr/>
        </p:nvSpPr>
        <p:spPr bwMode="auto">
          <a:xfrm>
            <a:off x="4570413" y="2133600"/>
            <a:ext cx="4356100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Částečně sekvenční mezikód nízké úrovně s fyzickými registry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62486" name="Text Box 21"/>
          <p:cNvSpPr txBox="1">
            <a:spLocks noChangeArrowheads="1"/>
          </p:cNvSpPr>
          <p:nvPr/>
        </p:nvSpPr>
        <p:spPr bwMode="auto">
          <a:xfrm>
            <a:off x="4570413" y="2420938"/>
            <a:ext cx="3814762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Sekvenční mezikód nízké úrovně s fyzickými registry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62487" name="Text Box 22"/>
          <p:cNvSpPr txBox="1">
            <a:spLocks noChangeArrowheads="1"/>
          </p:cNvSpPr>
          <p:nvPr/>
        </p:nvSpPr>
        <p:spPr bwMode="auto">
          <a:xfrm>
            <a:off x="4570413" y="2708275"/>
            <a:ext cx="3814762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Strojový kód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62488" name="Line 23"/>
          <p:cNvSpPr>
            <a:spLocks noChangeShapeType="1"/>
          </p:cNvSpPr>
          <p:nvPr/>
        </p:nvSpPr>
        <p:spPr bwMode="auto">
          <a:xfrm>
            <a:off x="3852863" y="1125538"/>
            <a:ext cx="673100" cy="1587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2489" name="Line 24"/>
          <p:cNvSpPr>
            <a:spLocks noChangeShapeType="1"/>
          </p:cNvSpPr>
          <p:nvPr/>
        </p:nvSpPr>
        <p:spPr bwMode="auto">
          <a:xfrm>
            <a:off x="3852863" y="1412875"/>
            <a:ext cx="673100" cy="1588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2490" name="Line 25"/>
          <p:cNvSpPr>
            <a:spLocks noChangeShapeType="1"/>
          </p:cNvSpPr>
          <p:nvPr/>
        </p:nvSpPr>
        <p:spPr bwMode="auto">
          <a:xfrm>
            <a:off x="3851275" y="1989138"/>
            <a:ext cx="673100" cy="1587"/>
          </a:xfrm>
          <a:prstGeom prst="line">
            <a:avLst/>
          </a:prstGeom>
          <a:noFill/>
          <a:ln w="50800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2491" name="Line 26"/>
          <p:cNvSpPr>
            <a:spLocks noChangeShapeType="1"/>
          </p:cNvSpPr>
          <p:nvPr/>
        </p:nvSpPr>
        <p:spPr bwMode="auto">
          <a:xfrm>
            <a:off x="3851275" y="2276475"/>
            <a:ext cx="673100" cy="1588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2492" name="Line 27"/>
          <p:cNvSpPr>
            <a:spLocks noChangeShapeType="1"/>
          </p:cNvSpPr>
          <p:nvPr/>
        </p:nvSpPr>
        <p:spPr bwMode="auto">
          <a:xfrm>
            <a:off x="3851275" y="2565400"/>
            <a:ext cx="673100" cy="1588"/>
          </a:xfrm>
          <a:prstGeom prst="line">
            <a:avLst/>
          </a:prstGeom>
          <a:noFill/>
          <a:ln w="50800">
            <a:solidFill>
              <a:srgbClr val="00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2493" name="Line 28"/>
          <p:cNvSpPr>
            <a:spLocks noChangeShapeType="1"/>
          </p:cNvSpPr>
          <p:nvPr/>
        </p:nvSpPr>
        <p:spPr bwMode="auto">
          <a:xfrm>
            <a:off x="1619250" y="2276475"/>
            <a:ext cx="0" cy="21590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2494" name="Line 29"/>
          <p:cNvSpPr>
            <a:spLocks noChangeShapeType="1"/>
          </p:cNvSpPr>
          <p:nvPr/>
        </p:nvSpPr>
        <p:spPr bwMode="auto">
          <a:xfrm>
            <a:off x="1619250" y="2997200"/>
            <a:ext cx="0" cy="21590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2495" name="Line 30"/>
          <p:cNvSpPr>
            <a:spLocks noChangeShapeType="1"/>
          </p:cNvSpPr>
          <p:nvPr/>
        </p:nvSpPr>
        <p:spPr bwMode="auto">
          <a:xfrm>
            <a:off x="1619250" y="3573463"/>
            <a:ext cx="0" cy="21590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2496" name="Line 31"/>
          <p:cNvSpPr>
            <a:spLocks noChangeShapeType="1"/>
          </p:cNvSpPr>
          <p:nvPr/>
        </p:nvSpPr>
        <p:spPr bwMode="auto">
          <a:xfrm>
            <a:off x="1619250" y="4292600"/>
            <a:ext cx="0" cy="2159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2497" name="Line 32"/>
          <p:cNvSpPr>
            <a:spLocks noChangeShapeType="1"/>
          </p:cNvSpPr>
          <p:nvPr/>
        </p:nvSpPr>
        <p:spPr bwMode="auto">
          <a:xfrm>
            <a:off x="7092950" y="5016500"/>
            <a:ext cx="0" cy="2159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2498" name="Line 33"/>
          <p:cNvSpPr>
            <a:spLocks noChangeShapeType="1"/>
          </p:cNvSpPr>
          <p:nvPr/>
        </p:nvSpPr>
        <p:spPr bwMode="auto">
          <a:xfrm flipH="1" flipV="1">
            <a:off x="5003800" y="5661025"/>
            <a:ext cx="720725" cy="288925"/>
          </a:xfrm>
          <a:prstGeom prst="line">
            <a:avLst/>
          </a:prstGeom>
          <a:noFill/>
          <a:ln w="50800">
            <a:solidFill>
              <a:srgbClr val="00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2499" name="Line 34"/>
          <p:cNvSpPr>
            <a:spLocks noChangeShapeType="1"/>
          </p:cNvSpPr>
          <p:nvPr/>
        </p:nvSpPr>
        <p:spPr bwMode="auto">
          <a:xfrm>
            <a:off x="3492500" y="5875338"/>
            <a:ext cx="0" cy="215900"/>
          </a:xfrm>
          <a:prstGeom prst="line">
            <a:avLst/>
          </a:prstGeom>
          <a:noFill/>
          <a:ln w="50800">
            <a:solidFill>
              <a:srgbClr val="0099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2500" name="Text Box 35"/>
          <p:cNvSpPr txBox="1">
            <a:spLocks noChangeArrowheads="1"/>
          </p:cNvSpPr>
          <p:nvPr/>
        </p:nvSpPr>
        <p:spPr bwMode="auto">
          <a:xfrm>
            <a:off x="395288" y="1916113"/>
            <a:ext cx="2879725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Analýza aliasů</a:t>
            </a:r>
            <a:endParaRPr lang="en-US" altLang="en-US" b="0">
              <a:latin typeface="Arial" charset="0"/>
            </a:endParaRPr>
          </a:p>
        </p:txBody>
      </p:sp>
      <p:sp>
        <p:nvSpPr>
          <p:cNvPr id="62501" name="Line 36"/>
          <p:cNvSpPr>
            <a:spLocks noChangeShapeType="1"/>
          </p:cNvSpPr>
          <p:nvPr/>
        </p:nvSpPr>
        <p:spPr bwMode="auto">
          <a:xfrm>
            <a:off x="1619250" y="1700213"/>
            <a:ext cx="0" cy="21590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2502" name="Line 37"/>
          <p:cNvSpPr>
            <a:spLocks noChangeShapeType="1"/>
          </p:cNvSpPr>
          <p:nvPr/>
        </p:nvSpPr>
        <p:spPr bwMode="auto">
          <a:xfrm>
            <a:off x="7092950" y="5518150"/>
            <a:ext cx="0" cy="2159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2503" name="Text Box 38"/>
          <p:cNvSpPr txBox="1">
            <a:spLocks noChangeArrowheads="1"/>
          </p:cNvSpPr>
          <p:nvPr/>
        </p:nvSpPr>
        <p:spPr bwMode="auto">
          <a:xfrm>
            <a:off x="2124075" y="5516563"/>
            <a:ext cx="2879725" cy="301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62504" name="Text Box 39"/>
          <p:cNvSpPr txBox="1">
            <a:spLocks noChangeArrowheads="1"/>
          </p:cNvSpPr>
          <p:nvPr/>
        </p:nvSpPr>
        <p:spPr bwMode="auto">
          <a:xfrm>
            <a:off x="5724525" y="3070225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charset="0"/>
              </a:rPr>
              <a:t>Instruction s</a:t>
            </a:r>
            <a:r>
              <a:rPr lang="cs-CZ" altLang="en-US">
                <a:latin typeface="Arial" charset="0"/>
              </a:rPr>
              <a:t>cheduling</a:t>
            </a:r>
            <a:endParaRPr lang="en-US" altLang="en-US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charset="0"/>
              </a:rPr>
              <a:t>=</a:t>
            </a:r>
            <a:r>
              <a:rPr lang="cs-CZ" altLang="en-US">
                <a:latin typeface="Arial" charset="0"/>
              </a:rPr>
              <a:t> Řazení instrukcí</a:t>
            </a:r>
            <a:endParaRPr lang="en-US" altLang="en-US">
              <a:latin typeface="Arial" charset="0"/>
            </a:endParaRPr>
          </a:p>
        </p:txBody>
      </p:sp>
      <p:sp>
        <p:nvSpPr>
          <p:cNvPr id="62505" name="Text Box 40"/>
          <p:cNvSpPr txBox="1">
            <a:spLocks noChangeArrowheads="1"/>
          </p:cNvSpPr>
          <p:nvPr/>
        </p:nvSpPr>
        <p:spPr bwMode="auto">
          <a:xfrm>
            <a:off x="5724525" y="4438650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charset="0"/>
              </a:rPr>
              <a:t>Instruction s</a:t>
            </a:r>
            <a:r>
              <a:rPr lang="cs-CZ" altLang="en-US">
                <a:latin typeface="Arial" charset="0"/>
              </a:rPr>
              <a:t>cheduling</a:t>
            </a:r>
            <a:endParaRPr lang="en-US" altLang="en-US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charset="0"/>
              </a:rPr>
              <a:t>=</a:t>
            </a:r>
            <a:r>
              <a:rPr lang="cs-CZ" altLang="en-US">
                <a:latin typeface="Arial" charset="0"/>
              </a:rPr>
              <a:t> Řazení instrukcí</a:t>
            </a:r>
            <a:endParaRPr lang="en-US" altLang="en-US">
              <a:latin typeface="Arial" charset="0"/>
            </a:endParaRPr>
          </a:p>
        </p:txBody>
      </p:sp>
      <p:sp>
        <p:nvSpPr>
          <p:cNvPr id="62506" name="Line 41"/>
          <p:cNvSpPr>
            <a:spLocks noChangeShapeType="1"/>
          </p:cNvSpPr>
          <p:nvPr/>
        </p:nvSpPr>
        <p:spPr bwMode="auto">
          <a:xfrm>
            <a:off x="7092950" y="4222750"/>
            <a:ext cx="0" cy="2159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2507" name="Line 42"/>
          <p:cNvSpPr>
            <a:spLocks noChangeShapeType="1"/>
          </p:cNvSpPr>
          <p:nvPr/>
        </p:nvSpPr>
        <p:spPr bwMode="auto">
          <a:xfrm>
            <a:off x="7092950" y="3646488"/>
            <a:ext cx="0" cy="215900"/>
          </a:xfrm>
          <a:prstGeom prst="line">
            <a:avLst/>
          </a:prstGeom>
          <a:noFill/>
          <a:ln w="50800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62508" name="Text Box 43"/>
          <p:cNvSpPr txBox="1">
            <a:spLocks noChangeArrowheads="1"/>
          </p:cNvSpPr>
          <p:nvPr/>
        </p:nvSpPr>
        <p:spPr bwMode="auto">
          <a:xfrm>
            <a:off x="4572000" y="1557338"/>
            <a:ext cx="4392613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Nesekvenční mezikód nízké úrovně s virtuálními registry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62509" name="Line 44"/>
          <p:cNvSpPr>
            <a:spLocks noChangeShapeType="1"/>
          </p:cNvSpPr>
          <p:nvPr/>
        </p:nvSpPr>
        <p:spPr bwMode="auto">
          <a:xfrm>
            <a:off x="3851275" y="1700213"/>
            <a:ext cx="673100" cy="1587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09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4CCF1D8-5B1C-4CDF-9706-23762B0A5BDA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Architektura </a:t>
            </a:r>
            <a:r>
              <a:rPr lang="en-US" altLang="en-US" smtClean="0"/>
              <a:t>back-endu</a:t>
            </a:r>
            <a:endParaRPr lang="en-US" altLang="en-US" noProof="1" smtClean="0"/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cs-CZ" altLang="en-US" smtClean="0"/>
              <a:t>Instruction selection</a:t>
            </a:r>
          </a:p>
          <a:p>
            <a:pPr lvl="3" eaLnBrk="1" hangingPunct="1"/>
            <a:r>
              <a:rPr lang="cs-CZ" altLang="en-US" smtClean="0"/>
              <a:t>Výběr strojových instrukcí</a:t>
            </a:r>
          </a:p>
          <a:p>
            <a:pPr lvl="4" eaLnBrk="1" hangingPunct="1"/>
            <a:r>
              <a:rPr lang="cs-CZ" altLang="en-US" smtClean="0"/>
              <a:t>1:n – přímočaré řešení</a:t>
            </a:r>
          </a:p>
          <a:p>
            <a:pPr lvl="4" eaLnBrk="1" hangingPunct="1"/>
            <a:r>
              <a:rPr lang="cs-CZ" altLang="en-US" smtClean="0"/>
              <a:t>m:n – stromové/grafové gramatiky apod. </a:t>
            </a:r>
          </a:p>
          <a:p>
            <a:pPr lvl="3" eaLnBrk="1" hangingPunct="1"/>
            <a:r>
              <a:rPr lang="cs-CZ" altLang="en-US" smtClean="0"/>
              <a:t>Vliv na kvalitu kódu poklesl</a:t>
            </a:r>
          </a:p>
          <a:p>
            <a:pPr lvl="4" eaLnBrk="1" hangingPunct="1"/>
            <a:r>
              <a:rPr lang="cs-CZ" altLang="en-US" smtClean="0"/>
              <a:t>RISC, load-store kód apod.</a:t>
            </a:r>
          </a:p>
          <a:p>
            <a:pPr lvl="2" eaLnBrk="1" hangingPunct="1"/>
            <a:r>
              <a:rPr lang="cs-CZ" altLang="en-US" smtClean="0"/>
              <a:t>Instruction scheduling</a:t>
            </a:r>
          </a:p>
          <a:p>
            <a:pPr lvl="3" eaLnBrk="1" hangingPunct="1"/>
            <a:r>
              <a:rPr lang="cs-CZ" altLang="en-US" smtClean="0"/>
              <a:t>Řazení instrukcí pro lepší využití ILP (instruction-level parallelism)</a:t>
            </a:r>
          </a:p>
          <a:p>
            <a:pPr lvl="4" eaLnBrk="1" hangingPunct="1"/>
            <a:r>
              <a:rPr lang="cs-CZ" altLang="en-US" smtClean="0"/>
              <a:t>NP-úplná úloha</a:t>
            </a:r>
          </a:p>
          <a:p>
            <a:pPr lvl="3" eaLnBrk="1" hangingPunct="1"/>
            <a:r>
              <a:rPr lang="cs-CZ" altLang="en-US" smtClean="0"/>
              <a:t>Lokální v BB</a:t>
            </a:r>
          </a:p>
          <a:p>
            <a:pPr lvl="4" eaLnBrk="1" hangingPunct="1"/>
            <a:r>
              <a:rPr lang="cs-CZ" altLang="en-US" smtClean="0"/>
              <a:t>Speciální řešení smyček (software pipelining)</a:t>
            </a:r>
          </a:p>
          <a:p>
            <a:pPr lvl="4" eaLnBrk="1" hangingPunct="1"/>
            <a:r>
              <a:rPr lang="cs-CZ" altLang="en-US" smtClean="0"/>
              <a:t>Částečně globální varianty (trace scheduling)</a:t>
            </a:r>
          </a:p>
          <a:p>
            <a:pPr lvl="3" eaLnBrk="1" hangingPunct="1"/>
            <a:r>
              <a:rPr lang="cs-CZ" altLang="en-US" smtClean="0"/>
              <a:t>Z</a:t>
            </a:r>
            <a:r>
              <a:rPr lang="en-US" altLang="en-US" smtClean="0"/>
              <a:t>rychluje</a:t>
            </a:r>
            <a:r>
              <a:rPr lang="cs-CZ" altLang="en-US" smtClean="0"/>
              <a:t> kód o 30-150</a:t>
            </a:r>
            <a:r>
              <a:rPr lang="en-US" altLang="en-US" smtClean="0"/>
              <a:t>%</a:t>
            </a:r>
            <a:endParaRPr lang="cs-CZ" altLang="en-US" smtClean="0"/>
          </a:p>
          <a:p>
            <a:pPr lvl="2" eaLnBrk="1" hangingPunct="1"/>
            <a:r>
              <a:rPr lang="cs-CZ" altLang="en-US" smtClean="0"/>
              <a:t>Register allocation</a:t>
            </a:r>
            <a:endParaRPr lang="en-US" altLang="en-US" smtClean="0"/>
          </a:p>
          <a:p>
            <a:pPr lvl="3" eaLnBrk="1" hangingPunct="1"/>
            <a:r>
              <a:rPr lang="en-US" altLang="en-US" smtClean="0"/>
              <a:t>P</a:t>
            </a:r>
            <a:r>
              <a:rPr lang="cs-CZ" altLang="en-US" smtClean="0"/>
              <a:t>řidělování fyzických registrů</a:t>
            </a:r>
          </a:p>
          <a:p>
            <a:pPr lvl="4" eaLnBrk="1" hangingPunct="1"/>
            <a:r>
              <a:rPr lang="cs-CZ" altLang="en-US" smtClean="0"/>
              <a:t>NP-úplná úloha</a:t>
            </a:r>
          </a:p>
          <a:p>
            <a:pPr lvl="4" eaLnBrk="1" hangingPunct="1"/>
            <a:r>
              <a:rPr lang="cs-CZ" altLang="en-US" smtClean="0"/>
              <a:t>Standardní řešení: Barvení grafu</a:t>
            </a:r>
          </a:p>
        </p:txBody>
      </p:sp>
    </p:spTree>
    <p:extLst>
      <p:ext uri="{BB962C8B-B14F-4D97-AF65-F5344CB8AC3E}">
        <p14:creationId xmlns:p14="http://schemas.microsoft.com/office/powerpoint/2010/main" val="1967877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D0B043C-8188-4056-8053-EFCBE1C7D604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Architektura překladače</a:t>
            </a:r>
            <a:endParaRPr lang="cs-CZ" altLang="en-US" noProof="1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/>
            <a:r>
              <a:rPr lang="cs-CZ" altLang="en-US" smtClean="0"/>
              <a:t>Amatérský pohled</a:t>
            </a:r>
            <a:endParaRPr lang="en-US" altLang="en-US" smtClean="0"/>
          </a:p>
        </p:txBody>
      </p:sp>
      <p:sp>
        <p:nvSpPr>
          <p:cNvPr id="9221" name="Line 14"/>
          <p:cNvSpPr>
            <a:spLocks noChangeShapeType="1"/>
          </p:cNvSpPr>
          <p:nvPr/>
        </p:nvSpPr>
        <p:spPr bwMode="auto">
          <a:xfrm>
            <a:off x="1979613" y="1846263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9222" name="Text Box 18"/>
          <p:cNvSpPr txBox="1">
            <a:spLocks noChangeArrowheads="1"/>
          </p:cNvSpPr>
          <p:nvPr/>
        </p:nvSpPr>
        <p:spPr bwMode="auto">
          <a:xfrm>
            <a:off x="755650" y="1270000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Lexikální analyzátor</a:t>
            </a:r>
            <a:endParaRPr lang="en-US" altLang="en-US" b="0">
              <a:latin typeface="Arial" charset="0"/>
            </a:endParaRPr>
          </a:p>
        </p:txBody>
      </p:sp>
      <p:sp>
        <p:nvSpPr>
          <p:cNvPr id="9223" name="Text Box 19"/>
          <p:cNvSpPr txBox="1">
            <a:spLocks noChangeArrowheads="1"/>
          </p:cNvSpPr>
          <p:nvPr/>
        </p:nvSpPr>
        <p:spPr bwMode="auto">
          <a:xfrm>
            <a:off x="755650" y="2386013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Parser</a:t>
            </a:r>
            <a:endParaRPr lang="en-US" altLang="en-US" b="0">
              <a:latin typeface="Arial" charset="0"/>
            </a:endParaRPr>
          </a:p>
        </p:txBody>
      </p:sp>
      <p:sp>
        <p:nvSpPr>
          <p:cNvPr id="9224" name="Text Box 22"/>
          <p:cNvSpPr txBox="1">
            <a:spLocks noChangeArrowheads="1"/>
          </p:cNvSpPr>
          <p:nvPr/>
        </p:nvSpPr>
        <p:spPr bwMode="auto">
          <a:xfrm>
            <a:off x="755650" y="3502025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Sémantický analyzátor</a:t>
            </a:r>
            <a:endParaRPr lang="en-US" altLang="en-US" b="0">
              <a:latin typeface="Arial" charset="0"/>
            </a:endParaRPr>
          </a:p>
        </p:txBody>
      </p:sp>
      <p:sp>
        <p:nvSpPr>
          <p:cNvPr id="9225" name="Text Box 24"/>
          <p:cNvSpPr txBox="1">
            <a:spLocks noChangeArrowheads="1"/>
          </p:cNvSpPr>
          <p:nvPr/>
        </p:nvSpPr>
        <p:spPr bwMode="auto">
          <a:xfrm>
            <a:off x="755650" y="4581525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Generátor kódu</a:t>
            </a:r>
            <a:endParaRPr lang="en-US" altLang="en-US" b="0">
              <a:latin typeface="Arial" charset="0"/>
            </a:endParaRPr>
          </a:p>
        </p:txBody>
      </p:sp>
      <p:sp>
        <p:nvSpPr>
          <p:cNvPr id="9226" name="Line 26"/>
          <p:cNvSpPr>
            <a:spLocks noChangeShapeType="1"/>
          </p:cNvSpPr>
          <p:nvPr/>
        </p:nvSpPr>
        <p:spPr bwMode="auto">
          <a:xfrm>
            <a:off x="1979613" y="2925763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9227" name="Line 28"/>
          <p:cNvSpPr>
            <a:spLocks noChangeShapeType="1"/>
          </p:cNvSpPr>
          <p:nvPr/>
        </p:nvSpPr>
        <p:spPr bwMode="auto">
          <a:xfrm>
            <a:off x="1979613" y="4076700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9228" name="Text Box 33"/>
          <p:cNvSpPr txBox="1">
            <a:spLocks noChangeArrowheads="1"/>
          </p:cNvSpPr>
          <p:nvPr/>
        </p:nvSpPr>
        <p:spPr bwMode="auto">
          <a:xfrm>
            <a:off x="2051050" y="1917700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Posloupnost tokenů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9229" name="Line 34"/>
          <p:cNvSpPr>
            <a:spLocks noChangeShapeType="1"/>
          </p:cNvSpPr>
          <p:nvPr/>
        </p:nvSpPr>
        <p:spPr bwMode="auto">
          <a:xfrm>
            <a:off x="395288" y="1558925"/>
            <a:ext cx="36036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9230" name="Text Box 35"/>
          <p:cNvSpPr txBox="1">
            <a:spLocks noChangeArrowheads="1"/>
          </p:cNvSpPr>
          <p:nvPr/>
        </p:nvSpPr>
        <p:spPr bwMode="auto">
          <a:xfrm>
            <a:off x="2051050" y="2998788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Derivační strom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9231" name="Text Box 36"/>
          <p:cNvSpPr txBox="1">
            <a:spLocks noChangeArrowheads="1"/>
          </p:cNvSpPr>
          <p:nvPr/>
        </p:nvSpPr>
        <p:spPr bwMode="auto">
          <a:xfrm>
            <a:off x="2051050" y="4151313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Derivační strom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9232" name="Text Box 39"/>
          <p:cNvSpPr txBox="1">
            <a:spLocks noChangeArrowheads="1"/>
          </p:cNvSpPr>
          <p:nvPr/>
        </p:nvSpPr>
        <p:spPr bwMode="auto">
          <a:xfrm>
            <a:off x="2051050" y="4151313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Derivační strom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9233" name="Text Box 43"/>
          <p:cNvSpPr txBox="1">
            <a:spLocks noChangeArrowheads="1"/>
          </p:cNvSpPr>
          <p:nvPr/>
        </p:nvSpPr>
        <p:spPr bwMode="auto">
          <a:xfrm>
            <a:off x="2051050" y="5229225"/>
            <a:ext cx="216058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Cílový kód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9234" name="Line 44"/>
          <p:cNvSpPr>
            <a:spLocks noChangeShapeType="1"/>
          </p:cNvSpPr>
          <p:nvPr/>
        </p:nvSpPr>
        <p:spPr bwMode="auto">
          <a:xfrm>
            <a:off x="1979613" y="5157788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4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101372B-7342-4108-8EAA-BBDB54368203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Architektura překladače</a:t>
            </a:r>
            <a:endParaRPr lang="cs-CZ" altLang="en-US" noProof="1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/>
            <a:r>
              <a:rPr lang="cs-CZ" altLang="en-US" smtClean="0"/>
              <a:t>Z velké dálky</a:t>
            </a:r>
            <a:endParaRPr lang="en-US" altLang="en-US" smtClean="0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755650" y="4581525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Generátor mezikódu</a:t>
            </a:r>
            <a:endParaRPr lang="en-US" altLang="en-US" b="0">
              <a:latin typeface="Arial" charset="0"/>
            </a:endParaRPr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>
            <a:off x="1979613" y="1846263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755650" y="1270000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Lexikální analyzátor</a:t>
            </a:r>
            <a:endParaRPr lang="en-US" altLang="en-US" b="0">
              <a:latin typeface="Arial" charset="0"/>
            </a:endParaRPr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755650" y="2386013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Parser</a:t>
            </a:r>
            <a:endParaRPr lang="en-US" altLang="en-US" b="0">
              <a:latin typeface="Arial" charset="0"/>
            </a:endParaRPr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755650" y="3502025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Sémantický analyzátor</a:t>
            </a:r>
            <a:endParaRPr lang="en-US" altLang="en-US" b="0">
              <a:latin typeface="Arial" charset="0"/>
            </a:endParaRPr>
          </a:p>
        </p:txBody>
      </p:sp>
      <p:sp>
        <p:nvSpPr>
          <p:cNvPr id="10250" name="Text Box 9"/>
          <p:cNvSpPr txBox="1">
            <a:spLocks noChangeArrowheads="1"/>
          </p:cNvSpPr>
          <p:nvPr/>
        </p:nvSpPr>
        <p:spPr bwMode="auto">
          <a:xfrm>
            <a:off x="5219700" y="2781300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Generátor kódu</a:t>
            </a:r>
            <a:endParaRPr lang="en-US" altLang="en-US" b="0">
              <a:latin typeface="Arial" charset="0"/>
            </a:endParaRPr>
          </a:p>
        </p:txBody>
      </p:sp>
      <p:sp>
        <p:nvSpPr>
          <p:cNvPr id="10251" name="Line 10"/>
          <p:cNvSpPr>
            <a:spLocks noChangeShapeType="1"/>
          </p:cNvSpPr>
          <p:nvPr/>
        </p:nvSpPr>
        <p:spPr bwMode="auto">
          <a:xfrm>
            <a:off x="1979613" y="2925763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0252" name="Line 11"/>
          <p:cNvSpPr>
            <a:spLocks noChangeShapeType="1"/>
          </p:cNvSpPr>
          <p:nvPr/>
        </p:nvSpPr>
        <p:spPr bwMode="auto">
          <a:xfrm>
            <a:off x="1979613" y="4076700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0253" name="Line 12"/>
          <p:cNvSpPr>
            <a:spLocks noChangeShapeType="1"/>
          </p:cNvSpPr>
          <p:nvPr/>
        </p:nvSpPr>
        <p:spPr bwMode="auto">
          <a:xfrm flipV="1">
            <a:off x="3635375" y="3068638"/>
            <a:ext cx="1584325" cy="187325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0254" name="Text Box 13"/>
          <p:cNvSpPr txBox="1">
            <a:spLocks noChangeArrowheads="1"/>
          </p:cNvSpPr>
          <p:nvPr/>
        </p:nvSpPr>
        <p:spPr bwMode="auto">
          <a:xfrm>
            <a:off x="2051050" y="1917700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Posloupnost tokenů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0255" name="Line 14"/>
          <p:cNvSpPr>
            <a:spLocks noChangeShapeType="1"/>
          </p:cNvSpPr>
          <p:nvPr/>
        </p:nvSpPr>
        <p:spPr bwMode="auto">
          <a:xfrm>
            <a:off x="395288" y="1558925"/>
            <a:ext cx="36036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0256" name="Text Box 15"/>
          <p:cNvSpPr txBox="1">
            <a:spLocks noChangeArrowheads="1"/>
          </p:cNvSpPr>
          <p:nvPr/>
        </p:nvSpPr>
        <p:spPr bwMode="auto">
          <a:xfrm>
            <a:off x="2051050" y="2998788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Derivační strom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0257" name="Text Box 16"/>
          <p:cNvSpPr txBox="1">
            <a:spLocks noChangeArrowheads="1"/>
          </p:cNvSpPr>
          <p:nvPr/>
        </p:nvSpPr>
        <p:spPr bwMode="auto">
          <a:xfrm>
            <a:off x="2051050" y="4151313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Derivační strom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0258" name="Text Box 17"/>
          <p:cNvSpPr txBox="1">
            <a:spLocks noChangeArrowheads="1"/>
          </p:cNvSpPr>
          <p:nvPr/>
        </p:nvSpPr>
        <p:spPr bwMode="auto">
          <a:xfrm>
            <a:off x="3924300" y="3357563"/>
            <a:ext cx="10080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Mezikód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0259" name="Text Box 18"/>
          <p:cNvSpPr txBox="1">
            <a:spLocks noChangeArrowheads="1"/>
          </p:cNvSpPr>
          <p:nvPr/>
        </p:nvSpPr>
        <p:spPr bwMode="auto">
          <a:xfrm>
            <a:off x="2051050" y="4151313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Derivační strom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0260" name="Text Box 19"/>
          <p:cNvSpPr txBox="1">
            <a:spLocks noChangeArrowheads="1"/>
          </p:cNvSpPr>
          <p:nvPr/>
        </p:nvSpPr>
        <p:spPr bwMode="auto">
          <a:xfrm>
            <a:off x="6588125" y="3429000"/>
            <a:ext cx="216058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Cílový kód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0261" name="Line 20"/>
          <p:cNvSpPr>
            <a:spLocks noChangeShapeType="1"/>
          </p:cNvSpPr>
          <p:nvPr/>
        </p:nvSpPr>
        <p:spPr bwMode="auto">
          <a:xfrm>
            <a:off x="6516688" y="3357563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0262" name="Line 21"/>
          <p:cNvSpPr>
            <a:spLocks noChangeShapeType="1"/>
          </p:cNvSpPr>
          <p:nvPr/>
        </p:nvSpPr>
        <p:spPr bwMode="auto">
          <a:xfrm flipV="1">
            <a:off x="4572000" y="836613"/>
            <a:ext cx="0" cy="5545137"/>
          </a:xfrm>
          <a:prstGeom prst="line">
            <a:avLst/>
          </a:prstGeom>
          <a:noFill/>
          <a:ln w="50800" cap="rnd">
            <a:solidFill>
              <a:srgbClr val="8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0263" name="Text Box 22"/>
          <p:cNvSpPr txBox="1">
            <a:spLocks noChangeArrowheads="1"/>
          </p:cNvSpPr>
          <p:nvPr/>
        </p:nvSpPr>
        <p:spPr bwMode="auto">
          <a:xfrm>
            <a:off x="2484438" y="765175"/>
            <a:ext cx="201453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front-end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závislý na vstupním jazyku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0264" name="Text Box 23"/>
          <p:cNvSpPr txBox="1">
            <a:spLocks noChangeArrowheads="1"/>
          </p:cNvSpPr>
          <p:nvPr/>
        </p:nvSpPr>
        <p:spPr bwMode="auto">
          <a:xfrm>
            <a:off x="4643438" y="765175"/>
            <a:ext cx="18732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back-end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závislý na cílovém stroji</a:t>
            </a:r>
            <a:endParaRPr lang="en-US" altLang="en-US" sz="12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903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A0052DC-C61A-4A95-AA32-4DCB6EB06DD5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Architektura překladače</a:t>
            </a:r>
            <a:endParaRPr lang="cs-CZ" altLang="en-US" noProof="1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/>
            <a:r>
              <a:rPr lang="cs-CZ" altLang="en-US" smtClean="0"/>
              <a:t>S optimalizacemi</a:t>
            </a:r>
            <a:endParaRPr lang="en-US" altLang="en-US" smtClean="0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755650" y="4618038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755650" y="5734050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Generátor mezikódu</a:t>
            </a:r>
            <a:endParaRPr lang="en-US" altLang="en-US" b="0">
              <a:latin typeface="Arial" charset="0"/>
            </a:endParaRP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5219700" y="5083175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Strojově závislé 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11272" name="Line 7"/>
          <p:cNvSpPr>
            <a:spLocks noChangeShapeType="1"/>
          </p:cNvSpPr>
          <p:nvPr/>
        </p:nvSpPr>
        <p:spPr bwMode="auto">
          <a:xfrm>
            <a:off x="1979613" y="1846263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755650" y="1270000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Lexikální analyzátor</a:t>
            </a:r>
            <a:endParaRPr lang="en-US" altLang="en-US" b="0">
              <a:latin typeface="Arial" charset="0"/>
            </a:endParaRPr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755650" y="2386013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Parser</a:t>
            </a:r>
            <a:endParaRPr lang="en-US" altLang="en-US" b="0">
              <a:latin typeface="Arial" charset="0"/>
            </a:endParaRP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755650" y="3502025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Sémantický analyzátor</a:t>
            </a:r>
            <a:endParaRPr lang="en-US" altLang="en-US" b="0">
              <a:latin typeface="Arial" charset="0"/>
            </a:endParaRPr>
          </a:p>
        </p:txBody>
      </p:sp>
      <p:sp>
        <p:nvSpPr>
          <p:cNvPr id="11276" name="Text Box 11"/>
          <p:cNvSpPr txBox="1">
            <a:spLocks noChangeArrowheads="1"/>
          </p:cNvSpPr>
          <p:nvPr/>
        </p:nvSpPr>
        <p:spPr bwMode="auto">
          <a:xfrm>
            <a:off x="5148263" y="1700213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11277" name="Text Box 12"/>
          <p:cNvSpPr txBox="1">
            <a:spLocks noChangeArrowheads="1"/>
          </p:cNvSpPr>
          <p:nvPr/>
        </p:nvSpPr>
        <p:spPr bwMode="auto">
          <a:xfrm>
            <a:off x="5219700" y="3954463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Generátor kódu</a:t>
            </a:r>
            <a:endParaRPr lang="en-US" altLang="en-US" b="0">
              <a:latin typeface="Arial" charset="0"/>
            </a:endParaRPr>
          </a:p>
        </p:txBody>
      </p:sp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5219700" y="2827338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Strojově závislé 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11279" name="Line 14"/>
          <p:cNvSpPr>
            <a:spLocks noChangeShapeType="1"/>
          </p:cNvSpPr>
          <p:nvPr/>
        </p:nvSpPr>
        <p:spPr bwMode="auto">
          <a:xfrm>
            <a:off x="1979613" y="2925763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80" name="Line 15"/>
          <p:cNvSpPr>
            <a:spLocks noChangeShapeType="1"/>
          </p:cNvSpPr>
          <p:nvPr/>
        </p:nvSpPr>
        <p:spPr bwMode="auto">
          <a:xfrm>
            <a:off x="1979613" y="4078288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81" name="Line 16"/>
          <p:cNvSpPr>
            <a:spLocks noChangeShapeType="1"/>
          </p:cNvSpPr>
          <p:nvPr/>
        </p:nvSpPr>
        <p:spPr bwMode="auto">
          <a:xfrm>
            <a:off x="1979613" y="5159375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82" name="Line 17"/>
          <p:cNvSpPr>
            <a:spLocks noChangeShapeType="1"/>
          </p:cNvSpPr>
          <p:nvPr/>
        </p:nvSpPr>
        <p:spPr bwMode="auto">
          <a:xfrm>
            <a:off x="6588125" y="2274888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83" name="Line 18"/>
          <p:cNvSpPr>
            <a:spLocks noChangeShapeType="1"/>
          </p:cNvSpPr>
          <p:nvPr/>
        </p:nvSpPr>
        <p:spPr bwMode="auto">
          <a:xfrm>
            <a:off x="6588125" y="3355975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84" name="Line 19"/>
          <p:cNvSpPr>
            <a:spLocks noChangeShapeType="1"/>
          </p:cNvSpPr>
          <p:nvPr/>
        </p:nvSpPr>
        <p:spPr bwMode="auto">
          <a:xfrm>
            <a:off x="6588125" y="4508500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85" name="Line 20"/>
          <p:cNvSpPr>
            <a:spLocks noChangeShapeType="1"/>
          </p:cNvSpPr>
          <p:nvPr/>
        </p:nvSpPr>
        <p:spPr bwMode="auto">
          <a:xfrm flipV="1">
            <a:off x="3635375" y="2205038"/>
            <a:ext cx="1512888" cy="360045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86" name="Text Box 21"/>
          <p:cNvSpPr txBox="1">
            <a:spLocks noChangeArrowheads="1"/>
          </p:cNvSpPr>
          <p:nvPr/>
        </p:nvSpPr>
        <p:spPr bwMode="auto">
          <a:xfrm>
            <a:off x="2051050" y="1917700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Posloupnost tokenů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1287" name="Line 22"/>
          <p:cNvSpPr>
            <a:spLocks noChangeShapeType="1"/>
          </p:cNvSpPr>
          <p:nvPr/>
        </p:nvSpPr>
        <p:spPr bwMode="auto">
          <a:xfrm>
            <a:off x="395288" y="1558925"/>
            <a:ext cx="36036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88" name="Text Box 23"/>
          <p:cNvSpPr txBox="1">
            <a:spLocks noChangeArrowheads="1"/>
          </p:cNvSpPr>
          <p:nvPr/>
        </p:nvSpPr>
        <p:spPr bwMode="auto">
          <a:xfrm>
            <a:off x="2051050" y="2998788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Derivační strom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1289" name="Text Box 24"/>
          <p:cNvSpPr txBox="1">
            <a:spLocks noChangeArrowheads="1"/>
          </p:cNvSpPr>
          <p:nvPr/>
        </p:nvSpPr>
        <p:spPr bwMode="auto">
          <a:xfrm>
            <a:off x="2051050" y="4151313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Derivační strom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1290" name="Text Box 25"/>
          <p:cNvSpPr txBox="1">
            <a:spLocks noChangeArrowheads="1"/>
          </p:cNvSpPr>
          <p:nvPr/>
        </p:nvSpPr>
        <p:spPr bwMode="auto">
          <a:xfrm>
            <a:off x="2051050" y="5230813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Derivační strom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1291" name="Text Box 26"/>
          <p:cNvSpPr txBox="1">
            <a:spLocks noChangeArrowheads="1"/>
          </p:cNvSpPr>
          <p:nvPr/>
        </p:nvSpPr>
        <p:spPr bwMode="auto">
          <a:xfrm>
            <a:off x="3924300" y="2997200"/>
            <a:ext cx="10080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Mezikód (střední úrovně)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1292" name="Text Box 27"/>
          <p:cNvSpPr txBox="1">
            <a:spLocks noChangeArrowheads="1"/>
          </p:cNvSpPr>
          <p:nvPr/>
        </p:nvSpPr>
        <p:spPr bwMode="auto">
          <a:xfrm>
            <a:off x="2051050" y="4151313"/>
            <a:ext cx="16557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Derivační strom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1293" name="Text Box 28"/>
          <p:cNvSpPr txBox="1">
            <a:spLocks noChangeArrowheads="1"/>
          </p:cNvSpPr>
          <p:nvPr/>
        </p:nvSpPr>
        <p:spPr bwMode="auto">
          <a:xfrm>
            <a:off x="6659563" y="2347913"/>
            <a:ext cx="21605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Mezikód (střední úrovně)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1294" name="Text Box 29"/>
          <p:cNvSpPr txBox="1">
            <a:spLocks noChangeArrowheads="1"/>
          </p:cNvSpPr>
          <p:nvPr/>
        </p:nvSpPr>
        <p:spPr bwMode="auto">
          <a:xfrm>
            <a:off x="6659563" y="3427413"/>
            <a:ext cx="21605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Mezikód (střední úrovně)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1295" name="Text Box 30"/>
          <p:cNvSpPr txBox="1">
            <a:spLocks noChangeArrowheads="1"/>
          </p:cNvSpPr>
          <p:nvPr/>
        </p:nvSpPr>
        <p:spPr bwMode="auto">
          <a:xfrm>
            <a:off x="6659563" y="4579938"/>
            <a:ext cx="21605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Mezikód nízké úrovně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1296" name="Text Box 31"/>
          <p:cNvSpPr txBox="1">
            <a:spLocks noChangeArrowheads="1"/>
          </p:cNvSpPr>
          <p:nvPr/>
        </p:nvSpPr>
        <p:spPr bwMode="auto">
          <a:xfrm>
            <a:off x="6659563" y="5732463"/>
            <a:ext cx="21605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Cílový kód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1297" name="Line 32"/>
          <p:cNvSpPr>
            <a:spLocks noChangeShapeType="1"/>
          </p:cNvSpPr>
          <p:nvPr/>
        </p:nvSpPr>
        <p:spPr bwMode="auto">
          <a:xfrm>
            <a:off x="6588125" y="5659438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98" name="Line 33"/>
          <p:cNvSpPr>
            <a:spLocks noChangeShapeType="1"/>
          </p:cNvSpPr>
          <p:nvPr/>
        </p:nvSpPr>
        <p:spPr bwMode="auto">
          <a:xfrm flipV="1">
            <a:off x="4572000" y="836613"/>
            <a:ext cx="0" cy="5545137"/>
          </a:xfrm>
          <a:prstGeom prst="line">
            <a:avLst/>
          </a:prstGeom>
          <a:noFill/>
          <a:ln w="50800" cap="rnd">
            <a:solidFill>
              <a:srgbClr val="8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1299" name="Text Box 34"/>
          <p:cNvSpPr txBox="1">
            <a:spLocks noChangeArrowheads="1"/>
          </p:cNvSpPr>
          <p:nvPr/>
        </p:nvSpPr>
        <p:spPr bwMode="auto">
          <a:xfrm>
            <a:off x="2484438" y="765175"/>
            <a:ext cx="201453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front-end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závislý na vstupním jazyku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1300" name="Text Box 35"/>
          <p:cNvSpPr txBox="1">
            <a:spLocks noChangeArrowheads="1"/>
          </p:cNvSpPr>
          <p:nvPr/>
        </p:nvSpPr>
        <p:spPr bwMode="auto">
          <a:xfrm>
            <a:off x="4643438" y="765175"/>
            <a:ext cx="18732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back-end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závislý na cílovém stroji</a:t>
            </a:r>
            <a:endParaRPr lang="en-US" altLang="en-US" sz="12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231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DA48034-18AE-4E83-A1D2-48C6636262F0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Architektura překladače</a:t>
            </a:r>
            <a:endParaRPr lang="cs-CZ" altLang="en-US" noProof="1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/>
            <a:r>
              <a:rPr lang="cs-CZ" altLang="en-US" smtClean="0"/>
              <a:t>Detailní p</a:t>
            </a:r>
            <a:r>
              <a:rPr lang="en-US" altLang="en-US" smtClean="0"/>
              <a:t>ohled akademika</a:t>
            </a:r>
            <a:r>
              <a:rPr lang="cs-CZ" altLang="en-US" smtClean="0"/>
              <a:t> (pouze optimalizace)</a:t>
            </a:r>
            <a:endParaRPr lang="en-US" altLang="en-US" smtClean="0"/>
          </a:p>
          <a:p>
            <a:pPr lvl="4" eaLnBrk="1" hangingPunct="1"/>
            <a:r>
              <a:rPr lang="cs-CZ" altLang="en-US" smtClean="0"/>
              <a:t>Muchnick: Advanced Compiler Design </a:t>
            </a:r>
            <a:r>
              <a:rPr lang="en-US" altLang="en-US" smtClean="0"/>
              <a:t>and Implementation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611188" y="1341438"/>
            <a:ext cx="374491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Scalar replacement of array references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Data-cache optimizations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>
            <a:off x="2195513" y="1773238"/>
            <a:ext cx="73025" cy="3603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827088" y="2133600"/>
            <a:ext cx="3817937" cy="1368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Procedure integration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Tail-call optimization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Scalar replacement of aggregates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Sparse conditional constant propagation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Interprocedural constant propagation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Procedure specialization and cloning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Sparse conditional constant propagation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116013" y="3716338"/>
            <a:ext cx="3816350" cy="2519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Global value numbering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Local and global copy propagation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Sparse conditional constant propagation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Dead-code elimination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Local and global common-subexpression elimination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Loop-invariant code motion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Dead-code elimination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Code hoisting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Induction-variable strength reduction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Linear-function test replacement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Induction-variable removal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Unnecessary bounds-checking elimination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latin typeface="Arial" charset="0"/>
              </a:rPr>
              <a:t>Control-flow optimizations</a:t>
            </a: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5292725" y="2349500"/>
            <a:ext cx="2951163" cy="3024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In-line expansion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Leaf-routine optimization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Shrink wrapping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Machine idioms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Tail merging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Branch optimizations and conditional moves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Dead-code elimination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Software pipelining, loop unrolling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Basic-block and branch scheduling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Register allocation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Basic-block and branch scheduling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Intraprocedural I-cache optimization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Instruction prefetching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Data prefetching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Branch prediction</a:t>
            </a: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5651500" y="5661025"/>
            <a:ext cx="2879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Interprocedural register allocation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Aggregation of global references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Interprocedural I-cache optimization</a:t>
            </a:r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5076825" y="1341438"/>
            <a:ext cx="2879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Constant folding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Algebraic simplification and reassociation</a:t>
            </a:r>
          </a:p>
        </p:txBody>
      </p:sp>
      <p:sp>
        <p:nvSpPr>
          <p:cNvPr id="12300" name="Line 11"/>
          <p:cNvSpPr>
            <a:spLocks noChangeShapeType="1"/>
          </p:cNvSpPr>
          <p:nvPr/>
        </p:nvSpPr>
        <p:spPr bwMode="auto">
          <a:xfrm>
            <a:off x="2268538" y="3500438"/>
            <a:ext cx="71437" cy="2159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2301" name="Line 12"/>
          <p:cNvSpPr>
            <a:spLocks noChangeShapeType="1"/>
          </p:cNvSpPr>
          <p:nvPr/>
        </p:nvSpPr>
        <p:spPr bwMode="auto">
          <a:xfrm flipV="1">
            <a:off x="4932363" y="3860800"/>
            <a:ext cx="360362" cy="730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2302" name="Line 13"/>
          <p:cNvSpPr>
            <a:spLocks noChangeShapeType="1"/>
          </p:cNvSpPr>
          <p:nvPr/>
        </p:nvSpPr>
        <p:spPr bwMode="auto">
          <a:xfrm>
            <a:off x="6659563" y="5373688"/>
            <a:ext cx="73025" cy="287337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2303" name="Line 14"/>
          <p:cNvSpPr>
            <a:spLocks noChangeShapeType="1"/>
          </p:cNvSpPr>
          <p:nvPr/>
        </p:nvSpPr>
        <p:spPr bwMode="auto">
          <a:xfrm flipV="1">
            <a:off x="8532813" y="6021388"/>
            <a:ext cx="2159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2304" name="Line 15"/>
          <p:cNvSpPr>
            <a:spLocks noChangeShapeType="1"/>
          </p:cNvSpPr>
          <p:nvPr/>
        </p:nvSpPr>
        <p:spPr bwMode="auto">
          <a:xfrm flipV="1">
            <a:off x="395288" y="1557338"/>
            <a:ext cx="2159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66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E1F5EE4-393B-4A27-8F2A-5FD72601FC5F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Architektura překladače</a:t>
            </a:r>
            <a:endParaRPr lang="cs-CZ" altLang="en-US" noProof="1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cs-CZ" altLang="en-US" smtClean="0"/>
              <a:t>Realita</a:t>
            </a:r>
            <a:endParaRPr lang="en-US" altLang="en-US" smtClean="0"/>
          </a:p>
          <a:p>
            <a:pPr lvl="3" eaLnBrk="1" hangingPunct="1"/>
            <a:r>
              <a:rPr lang="cs-CZ" altLang="en-US" smtClean="0"/>
              <a:t>GNU</a:t>
            </a:r>
            <a:br>
              <a:rPr lang="cs-CZ" altLang="en-US" smtClean="0"/>
            </a:br>
            <a:r>
              <a:rPr lang="cs-CZ" altLang="en-US" smtClean="0"/>
              <a:t>Compiler</a:t>
            </a:r>
            <a:br>
              <a:rPr lang="cs-CZ" altLang="en-US" smtClean="0"/>
            </a:br>
            <a:r>
              <a:rPr lang="cs-CZ" altLang="en-US" smtClean="0"/>
              <a:t>Collection</a:t>
            </a:r>
            <a:br>
              <a:rPr lang="cs-CZ" altLang="en-US" smtClean="0"/>
            </a:br>
            <a:r>
              <a:rPr lang="cs-CZ" altLang="en-US" smtClean="0"/>
              <a:t>Internals</a:t>
            </a:r>
            <a:endParaRPr lang="en-US" altLang="en-US" smtClean="0"/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611188" y="2492375"/>
            <a:ext cx="1800225" cy="2016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Remove useless statements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Mudflap declaration registration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Lower control flow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Lower exception handling control flow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Build the control flow graph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Find all referenced variables</a:t>
            </a:r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5795963" y="1268413"/>
            <a:ext cx="2951162" cy="52562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RTL generation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Generate exception handling landing pads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Cleanup control flow graph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Common subexpression elimination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Global common subexpression elimination.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Loop optimization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Jump bypassing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If conversion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Web construction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Life analysis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Instruction combination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Register movement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Optimize mode switching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Modulo scheduling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Instruction scheduling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Register class preferencing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Local register allocation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Global register allocation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Reloading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Basic block reordering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Variable tracking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Delayed branch scheduling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Branch shortening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Register-to-stack conversion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Final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Debugging information output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0">
              <a:latin typeface="Arial" charset="0"/>
            </a:endParaRPr>
          </a:p>
        </p:txBody>
      </p:sp>
      <p:sp>
        <p:nvSpPr>
          <p:cNvPr id="13319" name="Line 12"/>
          <p:cNvSpPr>
            <a:spLocks noChangeShapeType="1"/>
          </p:cNvSpPr>
          <p:nvPr/>
        </p:nvSpPr>
        <p:spPr bwMode="auto">
          <a:xfrm flipV="1">
            <a:off x="4932363" y="3860800"/>
            <a:ext cx="360362" cy="730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3320" name="Line 14"/>
          <p:cNvSpPr>
            <a:spLocks noChangeShapeType="1"/>
          </p:cNvSpPr>
          <p:nvPr/>
        </p:nvSpPr>
        <p:spPr bwMode="auto">
          <a:xfrm flipV="1">
            <a:off x="5651500" y="4076700"/>
            <a:ext cx="144463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3321" name="Line 15"/>
          <p:cNvSpPr>
            <a:spLocks noChangeShapeType="1"/>
          </p:cNvSpPr>
          <p:nvPr/>
        </p:nvSpPr>
        <p:spPr bwMode="auto">
          <a:xfrm flipV="1">
            <a:off x="395288" y="3068638"/>
            <a:ext cx="2159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3322" name="Text Box 16"/>
          <p:cNvSpPr txBox="1">
            <a:spLocks noChangeArrowheads="1"/>
          </p:cNvSpPr>
          <p:nvPr/>
        </p:nvSpPr>
        <p:spPr bwMode="auto">
          <a:xfrm>
            <a:off x="2555875" y="765175"/>
            <a:ext cx="3095625" cy="5761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Enter static single assignment form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Warn for uninitialized variables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Dead code elimination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Dominator optimizations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Redundant phi elimination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Forward propagation of single-use variables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Copy </a:t>
            </a:r>
            <a:r>
              <a:rPr lang="cs-CZ" altLang="en-US" sz="1200" b="0">
                <a:latin typeface="Arial" charset="0"/>
              </a:rPr>
              <a:t>r</a:t>
            </a:r>
            <a:r>
              <a:rPr lang="en-US" altLang="en-US" sz="1200" b="0">
                <a:latin typeface="Arial" charset="0"/>
              </a:rPr>
              <a:t>enaming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PHI node optimizations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May-alias optimization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Profiling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Lower complex arithmetic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Scalar replacement of aggregates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Dead store elimination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Tail recursion</a:t>
            </a:r>
            <a:r>
              <a:rPr lang="en-US" altLang="en-US" b="0">
                <a:latin typeface="Arial" charset="0"/>
              </a:rPr>
              <a:t> </a:t>
            </a:r>
            <a:r>
              <a:rPr lang="en-US" altLang="en-US" sz="1200" b="0">
                <a:latin typeface="Arial" charset="0"/>
              </a:rPr>
              <a:t>elimination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Forward store motion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Partial redundancy elimination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Loop invariant motion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Canonical induction variable creation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Induction variable optimizations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Loop unswitching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Vectorization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Tree level if-conversion for vectorizer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Conditional constant propagation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Folding builtin functions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Split critical edges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Partial redundancy elimination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Control dependence dead code elimination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Tail call elimination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Warn for function return without value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Mudflap statement annotation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latin typeface="Arial" charset="0"/>
              </a:rPr>
              <a:t>Leave static single assignment form </a:t>
            </a:r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 flipV="1">
            <a:off x="8748713" y="4652963"/>
            <a:ext cx="14446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 flipV="1">
            <a:off x="2411413" y="3573463"/>
            <a:ext cx="144462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11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E1F5EE4-393B-4A27-8F2A-5FD72601FC5F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Architektura překladače</a:t>
            </a:r>
            <a:endParaRPr lang="cs-CZ" altLang="en-US" noProof="1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cs-CZ" altLang="en-US" dirty="0" smtClean="0"/>
              <a:t>Realita</a:t>
            </a:r>
            <a:endParaRPr lang="en-US" altLang="en-US" dirty="0" smtClean="0"/>
          </a:p>
          <a:p>
            <a:pPr lvl="3" eaLnBrk="1" hangingPunct="1"/>
            <a:r>
              <a:rPr lang="en-US" altLang="en-US" dirty="0" smtClean="0"/>
              <a:t>LLVM</a:t>
            </a:r>
            <a:r>
              <a:rPr lang="cs-CZ" altLang="en-US" dirty="0" smtClean="0"/>
              <a:t> back-end</a:t>
            </a:r>
            <a:endParaRPr lang="en-US" altLang="en-US" dirty="0" smtClean="0"/>
          </a:p>
        </p:txBody>
      </p:sp>
      <p:pic>
        <p:nvPicPr>
          <p:cNvPr id="1026" name="Picture 2" descr="https://jonathan2251.github.io/lbd/_images/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57" y="1628800"/>
            <a:ext cx="8736905" cy="4555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193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4465"/>
            <a:ext cx="7315200" cy="461665"/>
          </a:xfrm>
        </p:spPr>
        <p:txBody>
          <a:bodyPr/>
          <a:lstStyle/>
          <a:p>
            <a:r>
              <a:rPr lang="en-US" dirty="0" smtClean="0"/>
              <a:t>LLVM 6.0 code generator (AMD64, -O3 -mavx2)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4">
              <a:spcBef>
                <a:spcPts val="0"/>
              </a:spcBef>
            </a:pPr>
            <a:r>
              <a:rPr lang="cs-CZ" sz="1200" dirty="0">
                <a:solidFill>
                  <a:srgbClr val="FF0000"/>
                </a:solidFill>
              </a:rPr>
              <a:t>Instruction Selection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Expand ISel Pseudo-instructions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X86 Domain Reassignment Pass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Tail Duplication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Optimize machine instruction PHIs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Merge disjoint stack slots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Local Stack Slot Allocation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Remove dead machine instructions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Early If-Conversion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Machine InstCombiner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X86 cmov Conversion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Machine Loop Invariant Code Motion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Machine Common Subexpression Elimination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Machine code sinking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Peephole Optimizations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Remove dead machine instructions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Live Range Shrink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X86 Fixup SetCC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X86 LEA Optimize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X86 Optimize Call Frame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X86 WinAlloca </a:t>
            </a:r>
            <a:r>
              <a:rPr lang="cs-CZ" sz="1200" dirty="0" smtClean="0"/>
              <a:t>Expander</a:t>
            </a:r>
            <a:endParaRPr lang="en-US" sz="1200" dirty="0" smtClean="0"/>
          </a:p>
          <a:p>
            <a:pPr marL="0" lvl="4">
              <a:spcBef>
                <a:spcPts val="0"/>
              </a:spcBef>
            </a:pPr>
            <a:r>
              <a:rPr lang="cs-CZ" sz="1200" dirty="0"/>
              <a:t>Detect Dead Lanes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Process Implicit Definitions</a:t>
            </a:r>
          </a:p>
          <a:p>
            <a:pPr marL="0" lvl="4">
              <a:spcBef>
                <a:spcPts val="0"/>
              </a:spcBef>
            </a:pPr>
            <a:r>
              <a:rPr lang="cs-CZ" sz="1200" dirty="0">
                <a:solidFill>
                  <a:srgbClr val="FF0000"/>
                </a:solidFill>
              </a:rPr>
              <a:t>Live Variable Analysis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Machine Natural Loop Construction</a:t>
            </a:r>
          </a:p>
          <a:p>
            <a:pPr marL="0" lvl="4">
              <a:spcBef>
                <a:spcPts val="0"/>
              </a:spcBef>
            </a:pPr>
            <a:r>
              <a:rPr lang="cs-CZ" sz="1200" dirty="0">
                <a:solidFill>
                  <a:srgbClr val="FF0000"/>
                </a:solidFill>
              </a:rPr>
              <a:t>Eliminate PHI nodes for register allocation</a:t>
            </a:r>
          </a:p>
          <a:p>
            <a:pPr marL="0" lvl="4">
              <a:spcBef>
                <a:spcPts val="0"/>
              </a:spcBef>
            </a:pPr>
            <a:r>
              <a:rPr lang="cs-CZ" sz="1200" dirty="0">
                <a:solidFill>
                  <a:srgbClr val="FF0000"/>
                </a:solidFill>
              </a:rPr>
              <a:t>Two-Address instruction pass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Simple Register Coalescing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Rename Disconnected Subregister Components</a:t>
            </a:r>
          </a:p>
          <a:p>
            <a:pPr marL="0" lvl="4">
              <a:spcBef>
                <a:spcPts val="0"/>
              </a:spcBef>
            </a:pPr>
            <a:endParaRPr lang="cs-CZ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4">
              <a:spcBef>
                <a:spcPts val="0"/>
              </a:spcBef>
            </a:pPr>
            <a:r>
              <a:rPr lang="cs-CZ" sz="1200" dirty="0" smtClean="0">
                <a:solidFill>
                  <a:srgbClr val="FF0000"/>
                </a:solidFill>
              </a:rPr>
              <a:t>Machine </a:t>
            </a:r>
            <a:r>
              <a:rPr lang="cs-CZ" sz="1200" dirty="0">
                <a:solidFill>
                  <a:srgbClr val="FF0000"/>
                </a:solidFill>
              </a:rPr>
              <a:t>Instruction Scheduler</a:t>
            </a:r>
          </a:p>
          <a:p>
            <a:pPr marL="0" lvl="4">
              <a:spcBef>
                <a:spcPts val="0"/>
              </a:spcBef>
            </a:pPr>
            <a:r>
              <a:rPr lang="cs-CZ" sz="1200" dirty="0">
                <a:solidFill>
                  <a:srgbClr val="FF0000"/>
                </a:solidFill>
              </a:rPr>
              <a:t>Greedy Register Allocator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Virtual Register Rewriter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Stack Slot Coloring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Machine Loop Invariant Code Motion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X86 FP Stackifier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Shrink Wrapping analysis</a:t>
            </a:r>
          </a:p>
          <a:p>
            <a:pPr marL="0" lvl="4">
              <a:spcBef>
                <a:spcPts val="0"/>
              </a:spcBef>
            </a:pPr>
            <a:r>
              <a:rPr lang="cs-CZ" sz="1200" dirty="0">
                <a:solidFill>
                  <a:srgbClr val="FF0000"/>
                </a:solidFill>
              </a:rPr>
              <a:t>Prologue/Epilogue Insertion &amp; Frame Finalization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Control Flow Optimizer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Tail Duplication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Machine Copy Propagation Pass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Post-RA pseudo instruction expansion pass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X86 pseudo instruction expansion pass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Post RA top-down list latency scheduler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Analyze Machine Code For Garbage Collection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Branch Probability Basic Block Placement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X86 Execution Dependency Fix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X86 vzeroupper inserter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X86 Byte/Word Instruction Fixup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X86 Atom pad short functions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X86 LEA Fixup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Compressing EVEX instrs to VEX encoding when possible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Contiguously Lay Out Funclets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StackMap Liveness Analysis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Live DEBUG_VALUE analysis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Insert fentry calls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Insert XRay ops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Implement the 'patchable-function' attribute</a:t>
            </a:r>
          </a:p>
          <a:p>
            <a:pPr marL="0" lvl="4">
              <a:spcBef>
                <a:spcPts val="0"/>
              </a:spcBef>
            </a:pPr>
            <a:r>
              <a:rPr lang="cs-CZ" sz="1200" dirty="0"/>
              <a:t>X86 Retpoline Thunks</a:t>
            </a:r>
          </a:p>
          <a:p>
            <a:pPr>
              <a:spcBef>
                <a:spcPts val="0"/>
              </a:spcBef>
            </a:pPr>
            <a:endParaRPr lang="cs-C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1FE57-3690-4A1D-8A88-C063F0D8302E}" type="slidenum">
              <a:rPr lang="en-US" smtClean="0"/>
              <a:pPr>
                <a:defRPr/>
              </a:pPr>
              <a:t>8</a:t>
            </a:fld>
            <a:r>
              <a:rPr lang="cs-CZ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327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4F8FEB2-D223-4D36-9F74-E9CF250DAE6F}" type="slidenum">
              <a:rPr lang="en-US" altLang="en-US" sz="1400" b="0" smtClean="0">
                <a:solidFill>
                  <a:srgbClr val="99FF9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r>
              <a:rPr lang="cs-CZ" altLang="en-US" sz="1400" b="0" smtClean="0">
                <a:solidFill>
                  <a:srgbClr val="99FF99"/>
                </a:solidFill>
                <a:latin typeface="Arial" charset="0"/>
              </a:rPr>
              <a:t> </a:t>
            </a:r>
            <a:endParaRPr lang="en-US" altLang="en-US" sz="1400" b="0" smtClean="0">
              <a:solidFill>
                <a:srgbClr val="99FF99"/>
              </a:solidFill>
              <a:latin typeface="Arial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Architektura </a:t>
            </a:r>
            <a:r>
              <a:rPr lang="en-US" altLang="en-US" smtClean="0"/>
              <a:t>back-endu</a:t>
            </a:r>
            <a:endParaRPr lang="en-US" altLang="en-US" noProof="1" smtClean="0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/>
            <a:r>
              <a:rPr lang="cs-CZ" altLang="en-US" smtClean="0"/>
              <a:t>Různé vnitřní reprezentace</a:t>
            </a:r>
          </a:p>
          <a:p>
            <a:pPr lvl="2" eaLnBrk="1" hangingPunct="1"/>
            <a:r>
              <a:rPr lang="cs-CZ" altLang="en-US" smtClean="0"/>
              <a:t>Mezikód střední úrovně</a:t>
            </a:r>
          </a:p>
          <a:p>
            <a:pPr lvl="3" eaLnBrk="1" hangingPunct="1"/>
            <a:r>
              <a:rPr lang="cs-CZ" altLang="en-US" smtClean="0"/>
              <a:t>Nezávislá sada operací</a:t>
            </a:r>
          </a:p>
          <a:p>
            <a:pPr lvl="4" eaLnBrk="1" hangingPunct="1"/>
            <a:r>
              <a:rPr lang="cs-CZ" altLang="en-US" smtClean="0"/>
              <a:t>ADD</a:t>
            </a:r>
            <a:r>
              <a:rPr lang="en-US" altLang="en-US" smtClean="0"/>
              <a:t>_I32 a,b,c</a:t>
            </a:r>
            <a:endParaRPr lang="cs-CZ" altLang="en-US" smtClean="0"/>
          </a:p>
          <a:p>
            <a:pPr lvl="3" eaLnBrk="1" hangingPunct="1"/>
            <a:r>
              <a:rPr lang="cs-CZ" altLang="en-US" smtClean="0"/>
              <a:t>Forma</a:t>
            </a:r>
          </a:p>
          <a:p>
            <a:pPr lvl="4" eaLnBrk="1" hangingPunct="1"/>
            <a:r>
              <a:rPr lang="cs-CZ" altLang="en-US" smtClean="0"/>
              <a:t>Nesekvenční</a:t>
            </a:r>
          </a:p>
          <a:p>
            <a:pPr lvl="4" eaLnBrk="1" hangingPunct="1"/>
            <a:r>
              <a:rPr lang="cs-CZ" altLang="en-US" smtClean="0"/>
              <a:t>Částečně sekvenční</a:t>
            </a:r>
          </a:p>
          <a:p>
            <a:pPr lvl="2" eaLnBrk="1" hangingPunct="1"/>
            <a:r>
              <a:rPr lang="cs-CZ" altLang="en-US" smtClean="0"/>
              <a:t>Mezikód nízké úrovně</a:t>
            </a:r>
          </a:p>
          <a:p>
            <a:pPr lvl="3" eaLnBrk="1" hangingPunct="1"/>
            <a:r>
              <a:rPr lang="cs-CZ" altLang="en-US" smtClean="0"/>
              <a:t>Ekvivalenty strojových instrukcí</a:t>
            </a:r>
            <a:endParaRPr lang="en-US" altLang="en-US" smtClean="0"/>
          </a:p>
          <a:p>
            <a:pPr lvl="4" eaLnBrk="1" hangingPunct="1"/>
            <a:r>
              <a:rPr lang="en-US" altLang="en-US" smtClean="0"/>
              <a:t>add r1,r2</a:t>
            </a:r>
          </a:p>
          <a:p>
            <a:pPr lvl="3" eaLnBrk="1" hangingPunct="1"/>
            <a:r>
              <a:rPr lang="en-US" altLang="en-US" smtClean="0"/>
              <a:t>Forma</a:t>
            </a:r>
          </a:p>
          <a:p>
            <a:pPr lvl="4" eaLnBrk="1" hangingPunct="1"/>
            <a:r>
              <a:rPr lang="cs-CZ" altLang="en-US" smtClean="0"/>
              <a:t>Nesekvenční</a:t>
            </a:r>
            <a:endParaRPr lang="en-US" altLang="en-US" smtClean="0"/>
          </a:p>
          <a:p>
            <a:pPr lvl="4" eaLnBrk="1" hangingPunct="1"/>
            <a:r>
              <a:rPr lang="cs-CZ" altLang="en-US" smtClean="0"/>
              <a:t>Částečně sekvenční</a:t>
            </a:r>
          </a:p>
          <a:p>
            <a:pPr lvl="4" eaLnBrk="1" hangingPunct="1"/>
            <a:r>
              <a:rPr lang="en-US" altLang="en-US" smtClean="0"/>
              <a:t>Sekven</a:t>
            </a:r>
            <a:r>
              <a:rPr lang="cs-CZ" altLang="en-US" smtClean="0"/>
              <a:t>ční</a:t>
            </a:r>
          </a:p>
        </p:txBody>
      </p:sp>
      <p:sp>
        <p:nvSpPr>
          <p:cNvPr id="57349" name="Text Box 6"/>
          <p:cNvSpPr txBox="1">
            <a:spLocks noChangeArrowheads="1"/>
          </p:cNvSpPr>
          <p:nvPr/>
        </p:nvSpPr>
        <p:spPr bwMode="auto">
          <a:xfrm>
            <a:off x="5219700" y="5083175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Strojově závislé 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57350" name="Text Box 11"/>
          <p:cNvSpPr txBox="1">
            <a:spLocks noChangeArrowheads="1"/>
          </p:cNvSpPr>
          <p:nvPr/>
        </p:nvSpPr>
        <p:spPr bwMode="auto">
          <a:xfrm>
            <a:off x="5148263" y="1700213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57351" name="Text Box 12"/>
          <p:cNvSpPr txBox="1">
            <a:spLocks noChangeArrowheads="1"/>
          </p:cNvSpPr>
          <p:nvPr/>
        </p:nvSpPr>
        <p:spPr bwMode="auto">
          <a:xfrm>
            <a:off x="5219700" y="3954463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Generátor kódu</a:t>
            </a:r>
            <a:endParaRPr lang="en-US" altLang="en-US" b="0">
              <a:latin typeface="Arial" charset="0"/>
            </a:endParaRPr>
          </a:p>
        </p:txBody>
      </p:sp>
      <p:sp>
        <p:nvSpPr>
          <p:cNvPr id="57352" name="Text Box 13"/>
          <p:cNvSpPr txBox="1">
            <a:spLocks noChangeArrowheads="1"/>
          </p:cNvSpPr>
          <p:nvPr/>
        </p:nvSpPr>
        <p:spPr bwMode="auto">
          <a:xfrm>
            <a:off x="5219700" y="2827338"/>
            <a:ext cx="28797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b="0">
                <a:latin typeface="Arial" charset="0"/>
              </a:rPr>
              <a:t>Strojově závislé optimalizace</a:t>
            </a:r>
            <a:endParaRPr lang="en-US" altLang="en-US" b="0">
              <a:latin typeface="Arial" charset="0"/>
            </a:endParaRPr>
          </a:p>
        </p:txBody>
      </p:sp>
      <p:sp>
        <p:nvSpPr>
          <p:cNvPr id="57353" name="Line 17"/>
          <p:cNvSpPr>
            <a:spLocks noChangeShapeType="1"/>
          </p:cNvSpPr>
          <p:nvPr/>
        </p:nvSpPr>
        <p:spPr bwMode="auto">
          <a:xfrm>
            <a:off x="6588125" y="2274888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7354" name="Line 18"/>
          <p:cNvSpPr>
            <a:spLocks noChangeShapeType="1"/>
          </p:cNvSpPr>
          <p:nvPr/>
        </p:nvSpPr>
        <p:spPr bwMode="auto">
          <a:xfrm>
            <a:off x="6588125" y="3355975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7355" name="Line 19"/>
          <p:cNvSpPr>
            <a:spLocks noChangeShapeType="1"/>
          </p:cNvSpPr>
          <p:nvPr/>
        </p:nvSpPr>
        <p:spPr bwMode="auto">
          <a:xfrm>
            <a:off x="6588125" y="4508500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7356" name="Text Box 28"/>
          <p:cNvSpPr txBox="1">
            <a:spLocks noChangeArrowheads="1"/>
          </p:cNvSpPr>
          <p:nvPr/>
        </p:nvSpPr>
        <p:spPr bwMode="auto">
          <a:xfrm>
            <a:off x="6659563" y="2347913"/>
            <a:ext cx="21605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Mezikód (střední úrovně)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57357" name="Text Box 29"/>
          <p:cNvSpPr txBox="1">
            <a:spLocks noChangeArrowheads="1"/>
          </p:cNvSpPr>
          <p:nvPr/>
        </p:nvSpPr>
        <p:spPr bwMode="auto">
          <a:xfrm>
            <a:off x="6659563" y="3427413"/>
            <a:ext cx="21605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Mezikód (střední úrovně)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57358" name="Text Box 30"/>
          <p:cNvSpPr txBox="1">
            <a:spLocks noChangeArrowheads="1"/>
          </p:cNvSpPr>
          <p:nvPr/>
        </p:nvSpPr>
        <p:spPr bwMode="auto">
          <a:xfrm>
            <a:off x="6659563" y="4579938"/>
            <a:ext cx="21605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Mezikód nízké úrovně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57359" name="Text Box 31"/>
          <p:cNvSpPr txBox="1">
            <a:spLocks noChangeArrowheads="1"/>
          </p:cNvSpPr>
          <p:nvPr/>
        </p:nvSpPr>
        <p:spPr bwMode="auto">
          <a:xfrm>
            <a:off x="6659563" y="5732463"/>
            <a:ext cx="21605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Cílový kód</a:t>
            </a:r>
            <a:endParaRPr lang="en-US" altLang="en-US" sz="1200" b="0">
              <a:latin typeface="Arial" charset="0"/>
            </a:endParaRPr>
          </a:p>
        </p:txBody>
      </p:sp>
      <p:sp>
        <p:nvSpPr>
          <p:cNvPr id="57360" name="Line 32"/>
          <p:cNvSpPr>
            <a:spLocks noChangeShapeType="1"/>
          </p:cNvSpPr>
          <p:nvPr/>
        </p:nvSpPr>
        <p:spPr bwMode="auto">
          <a:xfrm>
            <a:off x="6588125" y="5659438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7361" name="Line 36"/>
          <p:cNvSpPr>
            <a:spLocks noChangeShapeType="1"/>
          </p:cNvSpPr>
          <p:nvPr/>
        </p:nvSpPr>
        <p:spPr bwMode="auto">
          <a:xfrm>
            <a:off x="6588125" y="1196975"/>
            <a:ext cx="0" cy="504825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en-US"/>
          </a:p>
        </p:txBody>
      </p:sp>
      <p:sp>
        <p:nvSpPr>
          <p:cNvPr id="57362" name="Text Box 37"/>
          <p:cNvSpPr txBox="1">
            <a:spLocks noChangeArrowheads="1"/>
          </p:cNvSpPr>
          <p:nvPr/>
        </p:nvSpPr>
        <p:spPr bwMode="auto">
          <a:xfrm>
            <a:off x="6659563" y="1270000"/>
            <a:ext cx="216058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b="0">
                <a:latin typeface="Arial" charset="0"/>
              </a:rPr>
              <a:t>Mezikód (střední úrovně)</a:t>
            </a:r>
            <a:endParaRPr lang="en-US" altLang="en-US" sz="12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392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">
  <a:themeElements>
    <a:clrScheme name="LECT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LECT">
      <a:majorFont>
        <a:latin typeface="Arial"/>
        <a:ea typeface=""/>
        <a:cs typeface="Arial"/>
      </a:majorFont>
      <a:minorFont>
        <a:latin typeface="Courier Ne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ECT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9240</TotalTime>
  <Words>1199</Words>
  <Application>Microsoft Office PowerPoint</Application>
  <PresentationFormat>Overhead</PresentationFormat>
  <Paragraphs>400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Courier New</vt:lpstr>
      <vt:lpstr>Wingdings</vt:lpstr>
      <vt:lpstr>LECT</vt:lpstr>
      <vt:lpstr>Architektura překladače</vt:lpstr>
      <vt:lpstr>Architektura překladače</vt:lpstr>
      <vt:lpstr>Architektura překladače</vt:lpstr>
      <vt:lpstr>Architektura překladače</vt:lpstr>
      <vt:lpstr>Architektura překladače</vt:lpstr>
      <vt:lpstr>Architektura překladače</vt:lpstr>
      <vt:lpstr>Architektura překladače</vt:lpstr>
      <vt:lpstr>LLVM 6.0 code generator (AMD64, -O3 -mavx2)</vt:lpstr>
      <vt:lpstr>Architektura back-endu</vt:lpstr>
      <vt:lpstr>Architektura back-endu</vt:lpstr>
      <vt:lpstr>Architektura back-endu</vt:lpstr>
      <vt:lpstr>Architektura back-endu</vt:lpstr>
      <vt:lpstr>Architektura back-endu</vt:lpstr>
      <vt:lpstr>Architektura back-endu</vt:lpstr>
      <vt:lpstr>Architektura back-endu</vt:lpstr>
    </vt:vector>
  </TitlesOfParts>
  <Company>Vilma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SWI109 - Konstrukce překladačů - 2008/2009</dc:title>
  <dc:creator>David Bednarek</dc:creator>
  <cp:lastModifiedBy>David Bednárek</cp:lastModifiedBy>
  <cp:revision>1007</cp:revision>
  <dcterms:created xsi:type="dcterms:W3CDTF">2001-09-30T23:30:25Z</dcterms:created>
  <dcterms:modified xsi:type="dcterms:W3CDTF">2020-03-29T10:42:16Z</dcterms:modified>
</cp:coreProperties>
</file>